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5" r:id="rId2"/>
    <p:sldId id="333" r:id="rId3"/>
    <p:sldId id="334" r:id="rId4"/>
    <p:sldId id="275" r:id="rId5"/>
    <p:sldId id="326" r:id="rId6"/>
    <p:sldId id="279" r:id="rId7"/>
    <p:sldId id="280" r:id="rId8"/>
    <p:sldId id="281" r:id="rId9"/>
    <p:sldId id="283" r:id="rId10"/>
    <p:sldId id="294" r:id="rId11"/>
    <p:sldId id="323" r:id="rId12"/>
    <p:sldId id="324" r:id="rId13"/>
    <p:sldId id="259" r:id="rId14"/>
    <p:sldId id="260" r:id="rId15"/>
    <p:sldId id="325" r:id="rId16"/>
    <p:sldId id="261" r:id="rId17"/>
    <p:sldId id="296" r:id="rId18"/>
    <p:sldId id="297" r:id="rId19"/>
    <p:sldId id="330" r:id="rId20"/>
    <p:sldId id="262" r:id="rId21"/>
    <p:sldId id="285" r:id="rId22"/>
    <p:sldId id="257" r:id="rId23"/>
    <p:sldId id="287" r:id="rId24"/>
    <p:sldId id="274" r:id="rId25"/>
    <p:sldId id="258" r:id="rId26"/>
    <p:sldId id="298" r:id="rId27"/>
    <p:sldId id="299" r:id="rId28"/>
    <p:sldId id="300" r:id="rId29"/>
    <p:sldId id="301" r:id="rId30"/>
    <p:sldId id="302" r:id="rId31"/>
    <p:sldId id="295" r:id="rId32"/>
    <p:sldId id="304" r:id="rId33"/>
    <p:sldId id="332" r:id="rId34"/>
    <p:sldId id="331" r:id="rId35"/>
    <p:sldId id="329" r:id="rId36"/>
    <p:sldId id="266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0033"/>
    <a:srgbClr val="990000"/>
    <a:srgbClr val="FF0000"/>
    <a:srgbClr val="333300"/>
    <a:srgbClr val="FF66CC"/>
    <a:srgbClr val="FF7C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 varScale="1">
        <p:scale>
          <a:sx n="102" d="100"/>
          <a:sy n="102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4B77-E896-42F0-B0B7-DDD5546000F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E1BD2-7641-4A82-967A-7602410A88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466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14ADD-D105-4B6D-8A07-C1BB236D92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3C0-2F71-4AA7-AF44-CCE990B72F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AFFB4-5757-4566-8D25-078AACE759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8673CD-F88C-461A-B1BC-2308CFADDE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1077E5-CE1C-4216-A3CB-DDC9E90F9F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A63AA9-D88C-4939-9C20-0272C2782B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B08209-845E-4EA9-A83F-B1BC684663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00191-59A3-4C8B-BF1D-8393E6001F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69DAD-B351-4614-9A9E-381D7678CA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4972-18C5-4A95-BB04-ACEFD4D43C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9677A-6C84-425D-9551-B0CDFE098C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6FA07-9569-4EE6-B42D-E1F35C36B7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3FCB7-AAE8-4055-9F5C-4C1568952F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1350-7890-43DF-8377-03F059E1FC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08B5D-0649-4D8C-AB5D-D0F44C84DD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99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B842CBD-746D-43A5-A5EB-5CBF18B1362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users.omskreg.ru/~project/VM/kardano.jpg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6.jpeg"/><Relationship Id="rId4" Type="http://schemas.openxmlformats.org/officeDocument/2006/relationships/image" Target="../media/image25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jpeg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http://www.vko.ru/pictures/2005_24/23_01.jpg" TargetMode="External"/><Relationship Id="rId7" Type="http://schemas.openxmlformats.org/officeDocument/2006/relationships/image" Target="http://www.nrs.com/aimages/05_05/290505_40828_93143_2.jpg" TargetMode="Externa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4.jpeg"/><Relationship Id="rId5" Type="http://schemas.openxmlformats.org/officeDocument/2006/relationships/image" Target="http://www.fonetix.ru/img/japtalk/355820_20011122184105.jpg" TargetMode="External"/><Relationship Id="rId4" Type="http://schemas.openxmlformats.org/officeDocument/2006/relationships/image" Target="../media/image3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www.tai-land.ru/maps/thailand_pol_2002.jpg" TargetMode="Externa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Relationship Id="rId5" Type="http://schemas.openxmlformats.org/officeDocument/2006/relationships/image" Target="http://students.russianplanet.ru/geography/images/mapeaster600-36k.jpg" TargetMode="External"/><Relationship Id="rId4" Type="http://schemas.openxmlformats.org/officeDocument/2006/relationships/image" Target="../media/image3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http://travel.rin.ru/uni/images/pages/small/1584-6.jpg" TargetMode="External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Relationship Id="rId5" Type="http://schemas.openxmlformats.org/officeDocument/2006/relationships/image" Target="http://avp.travel.ru/vodopad_niz_gril.jpg" TargetMode="External"/><Relationship Id="rId4" Type="http://schemas.openxmlformats.org/officeDocument/2006/relationships/image" Target="../media/image38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9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51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4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5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11" Type="http://schemas.openxmlformats.org/officeDocument/2006/relationships/image" Target="../media/image50.wmf"/><Relationship Id="rId5" Type="http://schemas.openxmlformats.org/officeDocument/2006/relationships/oleObject" Target="../embeddings/oleObject56.bin"/><Relationship Id="rId10" Type="http://schemas.openxmlformats.org/officeDocument/2006/relationships/oleObject" Target="../embeddings/oleObject59.bin"/><Relationship Id="rId4" Type="http://schemas.openxmlformats.org/officeDocument/2006/relationships/image" Target="../media/image47.wmf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61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5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22.bin"/><Relationship Id="rId39" Type="http://schemas.openxmlformats.org/officeDocument/2006/relationships/oleObject" Target="../embeddings/oleObject35.bin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8.bin"/><Relationship Id="rId34" Type="http://schemas.openxmlformats.org/officeDocument/2006/relationships/oleObject" Target="../embeddings/oleObject30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5" Type="http://schemas.openxmlformats.org/officeDocument/2006/relationships/image" Target="../media/image15.wmf"/><Relationship Id="rId33" Type="http://schemas.openxmlformats.org/officeDocument/2006/relationships/oleObject" Target="../embeddings/oleObject29.bin"/><Relationship Id="rId38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wmf"/><Relationship Id="rId20" Type="http://schemas.openxmlformats.org/officeDocument/2006/relationships/oleObject" Target="../embeddings/oleObject17.bin"/><Relationship Id="rId29" Type="http://schemas.openxmlformats.org/officeDocument/2006/relationships/oleObject" Target="../embeddings/oleObject25.bin"/><Relationship Id="rId41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24" Type="http://schemas.openxmlformats.org/officeDocument/2006/relationships/oleObject" Target="../embeddings/oleObject21.bin"/><Relationship Id="rId32" Type="http://schemas.openxmlformats.org/officeDocument/2006/relationships/oleObject" Target="../embeddings/oleObject28.bin"/><Relationship Id="rId37" Type="http://schemas.openxmlformats.org/officeDocument/2006/relationships/oleObject" Target="../embeddings/oleObject33.bin"/><Relationship Id="rId40" Type="http://schemas.openxmlformats.org/officeDocument/2006/relationships/oleObject" Target="../embeddings/oleObject36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0.bin"/><Relationship Id="rId28" Type="http://schemas.openxmlformats.org/officeDocument/2006/relationships/oleObject" Target="../embeddings/oleObject24.bin"/><Relationship Id="rId36" Type="http://schemas.openxmlformats.org/officeDocument/2006/relationships/oleObject" Target="../embeddings/oleObject32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6.bin"/><Relationship Id="rId31" Type="http://schemas.openxmlformats.org/officeDocument/2006/relationships/oleObject" Target="../embeddings/oleObject27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22" Type="http://schemas.openxmlformats.org/officeDocument/2006/relationships/oleObject" Target="../embeddings/oleObject19.bin"/><Relationship Id="rId27" Type="http://schemas.openxmlformats.org/officeDocument/2006/relationships/oleObject" Target="../embeddings/oleObject23.bin"/><Relationship Id="rId30" Type="http://schemas.openxmlformats.org/officeDocument/2006/relationships/oleObject" Target="../embeddings/oleObject26.bin"/><Relationship Id="rId35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850" y="1268413"/>
            <a:ext cx="8820150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ru-RU" sz="6600" b="1" i="1" dirty="0" smtClean="0">
                <a:solidFill>
                  <a:srgbClr val="990033"/>
                </a:solidFill>
                <a:latin typeface="Arial" charset="0"/>
              </a:rPr>
              <a:t>Комплексные числа.</a:t>
            </a:r>
          </a:p>
          <a:p>
            <a:r>
              <a:rPr lang="ru-RU" sz="6600" b="1" i="1" dirty="0" smtClean="0">
                <a:solidFill>
                  <a:srgbClr val="990033"/>
                </a:solidFill>
                <a:latin typeface="Arial" charset="0"/>
              </a:rPr>
              <a:t>Действия над комплексными числами.</a:t>
            </a:r>
            <a:endParaRPr lang="ru-RU" sz="4400" dirty="0">
              <a:solidFill>
                <a:srgbClr val="990033"/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4ADD-D105-4B6D-8A07-C1BB236D92A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978150"/>
            <a:ext cx="8374062" cy="3879850"/>
          </a:xfrm>
        </p:spPr>
        <p:txBody>
          <a:bodyPr/>
          <a:lstStyle/>
          <a:p>
            <a:pPr algn="l" defTabSz="228600"/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bi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 =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di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,</a:t>
            </a:r>
            <a:r>
              <a:rPr lang="ru-RU" sz="7200" dirty="0">
                <a:solidFill>
                  <a:srgbClr val="0000FF"/>
                </a:solidFill>
              </a:rPr>
              <a:t> </a:t>
            </a:r>
            <a:r>
              <a:rPr lang="ru-RU" sz="5400" dirty="0">
                <a:solidFill>
                  <a:srgbClr val="990000"/>
                </a:solidFill>
              </a:rPr>
              <a:t>если</a:t>
            </a:r>
            <a:r>
              <a:rPr lang="ru-RU" sz="7200" dirty="0">
                <a:solidFill>
                  <a:srgbClr val="FF0000"/>
                </a:solidFill>
              </a:rPr>
              <a:t> </a:t>
            </a:r>
            <a:br>
              <a:rPr lang="ru-RU" sz="7200" dirty="0">
                <a:solidFill>
                  <a:srgbClr val="FF0000"/>
                </a:solidFill>
              </a:rPr>
            </a:br>
            <a:r>
              <a:rPr lang="ru-RU" sz="7200" dirty="0">
                <a:solidFill>
                  <a:srgbClr val="FF0000"/>
                </a:solidFill>
              </a:rPr>
              <a:t>   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 =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ru-RU" sz="7200" i="1" dirty="0">
                <a:solidFill>
                  <a:srgbClr val="0000FF"/>
                </a:solidFill>
              </a:rPr>
              <a:t>  </a:t>
            </a:r>
            <a:r>
              <a:rPr lang="ru-RU" sz="5400" dirty="0">
                <a:solidFill>
                  <a:srgbClr val="990000"/>
                </a:solidFill>
              </a:rPr>
              <a:t>и 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 = </a:t>
            </a:r>
            <a:r>
              <a:rPr lang="ru-RU" sz="8000" i="1" dirty="0" err="1">
                <a:solidFill>
                  <a:srgbClr val="0000FF"/>
                </a:solidFill>
                <a:latin typeface="Times New Roman" pitchFamily="18" charset="0"/>
              </a:rPr>
              <a:t>d</a:t>
            </a:r>
            <a:r>
              <a:rPr lang="ru-RU" sz="80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ru-RU" sz="7200" dirty="0">
                <a:solidFill>
                  <a:srgbClr val="FF0000"/>
                </a:solidFill>
              </a:rPr>
              <a:t/>
            </a:r>
            <a:br>
              <a:rPr lang="ru-RU" sz="7200" dirty="0">
                <a:solidFill>
                  <a:srgbClr val="FF0000"/>
                </a:solidFill>
              </a:rPr>
            </a:b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28597" y="214290"/>
            <a:ext cx="8715404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u="sng" dirty="0" smtClean="0">
                <a:solidFill>
                  <a:srgbClr val="A50021"/>
                </a:solidFill>
                <a:latin typeface="Arial" charset="0"/>
              </a:rPr>
              <a:t>Свойство:</a:t>
            </a:r>
            <a:r>
              <a:rPr lang="ru-RU" sz="4400" b="1" i="1" dirty="0" smtClean="0">
                <a:solidFill>
                  <a:srgbClr val="A50021"/>
                </a:solidFill>
                <a:latin typeface="Arial" charset="0"/>
              </a:rPr>
              <a:t> </a:t>
            </a:r>
          </a:p>
          <a:p>
            <a:endParaRPr lang="ru-RU" sz="900" b="1" i="1" dirty="0" smtClean="0">
              <a:solidFill>
                <a:srgbClr val="A50021"/>
              </a:solidFill>
              <a:latin typeface="Arial" charset="0"/>
            </a:endParaRPr>
          </a:p>
          <a:p>
            <a:r>
              <a:rPr lang="ru-RU" sz="3200" b="1" i="1" dirty="0" smtClean="0">
                <a:solidFill>
                  <a:srgbClr val="A50021"/>
                </a:solidFill>
                <a:cs typeface="Times New Roman" pitchFamily="18" charset="0"/>
              </a:rPr>
              <a:t>Два комплексных числа называются равными, </a:t>
            </a:r>
          </a:p>
          <a:p>
            <a:r>
              <a:rPr lang="ru-RU" sz="3200" b="1" i="1" dirty="0" smtClean="0">
                <a:solidFill>
                  <a:srgbClr val="A50021"/>
                </a:solidFill>
                <a:cs typeface="Times New Roman" pitchFamily="18" charset="0"/>
              </a:rPr>
              <a:t>если равны их действительные части и коэффициенты при мнимой единице. </a:t>
            </a:r>
            <a:r>
              <a:rPr lang="ru-RU" sz="4400" b="1" i="1" u="sng" dirty="0">
                <a:solidFill>
                  <a:srgbClr val="A50021"/>
                </a:solidFill>
                <a:latin typeface="Arial" charset="0"/>
              </a:rPr>
              <a:t/>
            </a:r>
            <a:br>
              <a:rPr lang="ru-RU" sz="4400" b="1" i="1" u="sng" dirty="0">
                <a:solidFill>
                  <a:srgbClr val="A50021"/>
                </a:solidFill>
                <a:latin typeface="Arial" charset="0"/>
              </a:rPr>
            </a:br>
            <a:endParaRPr lang="ru-RU" sz="4400" b="1" i="1" u="sng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 равенства</a:t>
            </a:r>
            <a:r>
              <a:rPr lang="ru-RU" dirty="0" smtClean="0"/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+ 5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15 – 7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15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- 7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5  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- 7/5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Решите уравнение</a:t>
            </a:r>
            <a:r>
              <a:rPr lang="ru-RU" dirty="0" smtClean="0"/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+ 5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 – 10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iy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5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380" y="4357694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800" i="1" dirty="0" err="1">
                <a:cs typeface="Times New Roman" pitchFamily="18" charset="0"/>
              </a:rPr>
              <a:t>х</a:t>
            </a:r>
            <a:r>
              <a:rPr lang="ru-RU" sz="2800" i="1" dirty="0">
                <a:cs typeface="Times New Roman" pitchFamily="18" charset="0"/>
              </a:rPr>
              <a:t> = 1/7    </a:t>
            </a:r>
            <a:r>
              <a:rPr lang="en-US" sz="2800" i="1" dirty="0">
                <a:cs typeface="Times New Roman" pitchFamily="18" charset="0"/>
              </a:rPr>
              <a:t>y</a:t>
            </a:r>
            <a:r>
              <a:rPr lang="ru-RU" sz="2800" i="1" dirty="0">
                <a:cs typeface="Times New Roman" pitchFamily="18" charset="0"/>
              </a:rPr>
              <a:t> = -1/2</a:t>
            </a:r>
            <a:endParaRPr lang="en-US" sz="2800" i="1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04" y="492919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>
                <a:cs typeface="Times New Roman" pitchFamily="18" charset="0"/>
              </a:rPr>
              <a:t>х</a:t>
            </a:r>
            <a:r>
              <a:rPr lang="ru-RU" sz="2800" i="1" dirty="0">
                <a:cs typeface="Times New Roman" pitchFamily="18" charset="0"/>
              </a:rPr>
              <a:t> = 5       </a:t>
            </a:r>
            <a:r>
              <a:rPr lang="en-US" sz="2800" i="1" dirty="0">
                <a:cs typeface="Times New Roman" pitchFamily="18" charset="0"/>
              </a:rPr>
              <a:t>y = -4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14942" y="557214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err="1">
                <a:cs typeface="Times New Roman" pitchFamily="18" charset="0"/>
              </a:rPr>
              <a:t>х</a:t>
            </a:r>
            <a:r>
              <a:rPr lang="ru-RU" sz="2400" i="1" dirty="0">
                <a:cs typeface="Times New Roman" pitchFamily="18" charset="0"/>
              </a:rPr>
              <a:t> = 9/7      </a:t>
            </a:r>
            <a:r>
              <a:rPr lang="en-US" sz="2400" i="1" dirty="0">
                <a:cs typeface="Times New Roman" pitchFamily="18" charset="0"/>
              </a:rPr>
              <a:t>y = - 2/5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Действия над комплексными числами.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75"/>
            <a:ext cx="2303463" cy="936625"/>
          </a:xfrm>
        </p:spPr>
        <p:txBody>
          <a:bodyPr/>
          <a:lstStyle/>
          <a:p>
            <a:r>
              <a:rPr lang="en-US" sz="5400" i="1">
                <a:solidFill>
                  <a:srgbClr val="0000FF"/>
                </a:solidFill>
              </a:rPr>
              <a:t>(а+b</a:t>
            </a:r>
            <a:r>
              <a:rPr lang="en-US" sz="54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sz="5400" i="1">
                <a:solidFill>
                  <a:srgbClr val="0000FF"/>
                </a:solidFill>
              </a:rPr>
              <a:t>)</a:t>
            </a:r>
            <a:r>
              <a:rPr lang="en-US" sz="6000" i="1">
                <a:solidFill>
                  <a:srgbClr val="0000FF"/>
                </a:solidFill>
              </a:rPr>
              <a:t> </a:t>
            </a:r>
            <a:endParaRPr lang="ru-RU" sz="6000" i="1">
              <a:solidFill>
                <a:srgbClr val="0000FF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2349500"/>
            <a:ext cx="4103687" cy="12842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800" i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               </a:t>
            </a:r>
            <a:r>
              <a:rPr lang="ru-RU" sz="4400" b="1" i="1">
                <a:solidFill>
                  <a:srgbClr val="990000"/>
                </a:solidFill>
              </a:rPr>
              <a:t>Вычитание</a:t>
            </a:r>
            <a:endParaRPr lang="en-US" sz="4400" b="1" i="1">
              <a:solidFill>
                <a:srgbClr val="990000"/>
              </a:solidFill>
            </a:endParaRPr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 flipV="1">
            <a:off x="684213" y="2276475"/>
            <a:ext cx="2087562" cy="5762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10905324" flipV="1">
            <a:off x="1547813" y="908050"/>
            <a:ext cx="2162175" cy="7207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140200" y="1412875"/>
            <a:ext cx="4391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5400" i="1">
                <a:solidFill>
                  <a:srgbClr val="0000FF"/>
                </a:solidFill>
                <a:latin typeface="Arial" charset="0"/>
              </a:rPr>
              <a:t>=(a+c)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979613" y="1412875"/>
            <a:ext cx="806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+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411413" y="1414463"/>
            <a:ext cx="195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(c+d</a:t>
            </a:r>
            <a:r>
              <a:rPr lang="en-US" sz="5400" b="1" i="1">
                <a:solidFill>
                  <a:srgbClr val="0000FF"/>
                </a:solidFill>
              </a:rPr>
              <a:t>i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132138" y="284163"/>
            <a:ext cx="2989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990000"/>
                </a:solidFill>
                <a:latin typeface="Arial" charset="0"/>
              </a:rPr>
              <a:t>Сложение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659563" y="1484313"/>
            <a:ext cx="1625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i="1">
                <a:solidFill>
                  <a:srgbClr val="0000FF"/>
                </a:solidFill>
                <a:latin typeface="Arial" charset="0"/>
              </a:rPr>
              <a:t>(b+d)</a:t>
            </a:r>
            <a:endParaRPr lang="ru-RU" sz="48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6227763" y="1557338"/>
            <a:ext cx="50323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i="1">
                <a:solidFill>
                  <a:srgbClr val="0000FF"/>
                </a:solidFill>
                <a:latin typeface="Arial" charset="0"/>
              </a:rPr>
              <a:t>+</a:t>
            </a:r>
            <a:endParaRPr lang="ru-RU" sz="48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8101013" y="1489075"/>
            <a:ext cx="3540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b="1" i="1">
                <a:solidFill>
                  <a:srgbClr val="0000FF"/>
                </a:solidFill>
              </a:rPr>
              <a:t>i</a:t>
            </a:r>
            <a:endParaRPr lang="ru-RU" sz="4800" b="1" i="1">
              <a:solidFill>
                <a:srgbClr val="0000FF"/>
              </a:solidFill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323850" y="4006850"/>
            <a:ext cx="199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(а+b</a:t>
            </a:r>
            <a:r>
              <a:rPr lang="en-US" sz="5400" b="1" i="1">
                <a:solidFill>
                  <a:srgbClr val="0000FF"/>
                </a:solidFill>
              </a:rPr>
              <a:t>i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2124075" y="3933825"/>
            <a:ext cx="43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-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484438" y="4151313"/>
            <a:ext cx="19558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5400" i="1">
                <a:solidFill>
                  <a:srgbClr val="0000FF"/>
                </a:solidFill>
                <a:latin typeface="Arial" charset="0"/>
              </a:rPr>
              <a:t>(c+d</a:t>
            </a:r>
            <a:r>
              <a:rPr lang="en-US" sz="5400" b="1" i="1">
                <a:solidFill>
                  <a:srgbClr val="0000FF"/>
                </a:solidFill>
              </a:rPr>
              <a:t>i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4284663" y="4005263"/>
            <a:ext cx="199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=(a-c)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6156325" y="4149725"/>
            <a:ext cx="5842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5400" i="1">
                <a:solidFill>
                  <a:srgbClr val="0000FF"/>
                </a:solidFill>
                <a:latin typeface="Arial" charset="0"/>
              </a:rPr>
              <a:t>+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732588" y="4149725"/>
            <a:ext cx="16319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5400" i="1">
                <a:solidFill>
                  <a:srgbClr val="0000FF"/>
                </a:solidFill>
                <a:latin typeface="Arial" charset="0"/>
              </a:rPr>
              <a:t>(b-d)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8172450" y="4149725"/>
            <a:ext cx="3746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5400" b="1" i="1">
                <a:solidFill>
                  <a:srgbClr val="0000FF"/>
                </a:solidFill>
              </a:rPr>
              <a:t>i</a:t>
            </a:r>
            <a:endParaRPr lang="ru-RU" sz="5400" b="1" i="1">
              <a:solidFill>
                <a:srgbClr val="0000FF"/>
              </a:solidFill>
            </a:endParaRPr>
          </a:p>
        </p:txBody>
      </p:sp>
      <p:sp>
        <p:nvSpPr>
          <p:cNvPr id="5143" name="Freeform 23"/>
          <p:cNvSpPr>
            <a:spLocks/>
          </p:cNvSpPr>
          <p:nvPr/>
        </p:nvSpPr>
        <p:spPr bwMode="auto">
          <a:xfrm flipV="1">
            <a:off x="900113" y="4797425"/>
            <a:ext cx="2087562" cy="5762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 rot="10905324" flipV="1">
            <a:off x="1619250" y="3500438"/>
            <a:ext cx="2162175" cy="7207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0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3000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000" fill="hold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 animBg="1"/>
      <p:bldP spid="5128" grpId="0" animBg="1"/>
      <p:bldP spid="5134" grpId="0"/>
      <p:bldP spid="5143" grpId="0" animBg="1"/>
      <p:bldP spid="51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Выполните действия</a:t>
            </a:r>
            <a:r>
              <a:rPr lang="ru-RU" b="1" i="1" dirty="0">
                <a:solidFill>
                  <a:srgbClr val="990000"/>
                </a:solidFill>
              </a:rPr>
              <a:t>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 sz="4400" b="1" i="1" dirty="0">
                <a:solidFill>
                  <a:srgbClr val="0000FF"/>
                </a:solidFill>
              </a:rPr>
              <a:t>z</a:t>
            </a:r>
            <a:r>
              <a:rPr lang="ru-RU" sz="4400" b="1" i="1" baseline="-25000" dirty="0">
                <a:solidFill>
                  <a:srgbClr val="0000FF"/>
                </a:solidFill>
              </a:rPr>
              <a:t>1 </a:t>
            </a:r>
            <a:r>
              <a:rPr lang="ru-RU" sz="4400" b="1" i="1" dirty="0">
                <a:solidFill>
                  <a:srgbClr val="0000FF"/>
                </a:solidFill>
              </a:rPr>
              <a:t>= </a:t>
            </a:r>
            <a:r>
              <a:rPr lang="ru-RU" sz="4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+ 3i</a:t>
            </a:r>
            <a:r>
              <a:rPr lang="ru-RU" sz="4400" b="1" i="1" dirty="0">
                <a:solidFill>
                  <a:srgbClr val="0000FF"/>
                </a:solidFill>
              </a:rPr>
              <a:t>, z</a:t>
            </a:r>
            <a:r>
              <a:rPr lang="ru-RU" sz="4400" b="1" i="1" baseline="-25000" dirty="0">
                <a:solidFill>
                  <a:srgbClr val="0000FF"/>
                </a:solidFill>
              </a:rPr>
              <a:t>2</a:t>
            </a:r>
            <a:r>
              <a:rPr lang="ru-RU" sz="4400" b="1" i="1" dirty="0">
                <a:solidFill>
                  <a:srgbClr val="0000FF"/>
                </a:solidFill>
              </a:rPr>
              <a:t> = </a:t>
            </a:r>
            <a:r>
              <a:rPr lang="ru-RU" sz="4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– 7i</a:t>
            </a:r>
            <a:r>
              <a:rPr lang="ru-RU" sz="4400" i="1" dirty="0">
                <a:solidFill>
                  <a:srgbClr val="0000FF"/>
                </a:solidFill>
              </a:rPr>
              <a:t>. </a:t>
            </a:r>
          </a:p>
          <a:p>
            <a:pPr>
              <a:buFontTx/>
              <a:buNone/>
            </a:pPr>
            <a:r>
              <a:rPr lang="ru-RU" sz="4400" i="1" dirty="0">
                <a:solidFill>
                  <a:srgbClr val="0000FF"/>
                </a:solidFill>
              </a:rPr>
              <a:t>Найти: а) </a:t>
            </a:r>
            <a:r>
              <a:rPr lang="ru-RU" sz="4400" b="1" i="1" dirty="0">
                <a:solidFill>
                  <a:srgbClr val="0000FF"/>
                </a:solidFill>
              </a:rPr>
              <a:t>z</a:t>
            </a:r>
            <a:r>
              <a:rPr lang="ru-RU" sz="4400" b="1" i="1" baseline="-25000" dirty="0">
                <a:solidFill>
                  <a:srgbClr val="0000FF"/>
                </a:solidFill>
              </a:rPr>
              <a:t>1</a:t>
            </a:r>
            <a:r>
              <a:rPr lang="ru-RU" sz="4400" b="1" i="1" dirty="0">
                <a:solidFill>
                  <a:srgbClr val="0000FF"/>
                </a:solidFill>
              </a:rPr>
              <a:t> + z</a:t>
            </a:r>
            <a:r>
              <a:rPr lang="ru-RU" sz="4400" b="1" i="1" baseline="-25000" dirty="0">
                <a:solidFill>
                  <a:srgbClr val="0000FF"/>
                </a:solidFill>
              </a:rPr>
              <a:t>2</a:t>
            </a:r>
            <a:r>
              <a:rPr lang="ru-RU" sz="4400" i="1" dirty="0">
                <a:solidFill>
                  <a:srgbClr val="0000FF"/>
                </a:solidFill>
              </a:rPr>
              <a:t>;    б)</a:t>
            </a:r>
            <a:r>
              <a:rPr lang="ru-RU" sz="4400" b="1" i="1" dirty="0">
                <a:solidFill>
                  <a:srgbClr val="0000FF"/>
                </a:solidFill>
              </a:rPr>
              <a:t> z</a:t>
            </a:r>
            <a:r>
              <a:rPr lang="ru-RU" sz="4400" b="1" i="1" baseline="-25000" dirty="0">
                <a:solidFill>
                  <a:srgbClr val="0000FF"/>
                </a:solidFill>
              </a:rPr>
              <a:t>1</a:t>
            </a:r>
            <a:r>
              <a:rPr lang="ru-RU" sz="4400" b="1" i="1" dirty="0">
                <a:solidFill>
                  <a:srgbClr val="0000FF"/>
                </a:solidFill>
              </a:rPr>
              <a:t> – z</a:t>
            </a:r>
            <a:r>
              <a:rPr lang="ru-RU" sz="4400" b="1" i="1" baseline="-25000" dirty="0">
                <a:solidFill>
                  <a:srgbClr val="0000FF"/>
                </a:solidFill>
              </a:rPr>
              <a:t>2</a:t>
            </a:r>
            <a:r>
              <a:rPr lang="ru-RU" sz="4400" i="1" dirty="0">
                <a:solidFill>
                  <a:srgbClr val="0000FF"/>
                </a:solidFill>
              </a:rPr>
              <a:t>;    </a:t>
            </a:r>
            <a:endParaRPr lang="en-US" sz="4400" i="1" dirty="0">
              <a:solidFill>
                <a:srgbClr val="0000FF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79388" y="3532188"/>
            <a:ext cx="864235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4000" b="1" i="1">
                <a:solidFill>
                  <a:srgbClr val="0000FF"/>
                </a:solidFill>
              </a:rPr>
              <a:t>а</a:t>
            </a:r>
            <a:r>
              <a:rPr lang="en-US" sz="4000" b="1" i="1">
                <a:solidFill>
                  <a:srgbClr val="0000FF"/>
                </a:solidFill>
              </a:rPr>
              <a:t>) 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z</a:t>
            </a:r>
            <a:r>
              <a:rPr lang="en-US" sz="4000" b="1" i="1" baseline="-25000">
                <a:solidFill>
                  <a:srgbClr val="0000FF"/>
                </a:solidFill>
                <a:latin typeface="Arial" charset="0"/>
              </a:rPr>
              <a:t>1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 + z</a:t>
            </a:r>
            <a:r>
              <a:rPr lang="en-US" sz="4000" b="1" i="1" baseline="-25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4000" b="1" i="1" baseline="-25000">
                <a:solidFill>
                  <a:srgbClr val="0000FF"/>
                </a:solidFill>
              </a:rPr>
              <a:t> </a:t>
            </a:r>
            <a:r>
              <a:rPr lang="en-US" sz="4000" b="1" i="1">
                <a:solidFill>
                  <a:srgbClr val="0000FF"/>
                </a:solidFill>
              </a:rPr>
              <a:t>=(2 + 3i) + (5 – 7i) =</a:t>
            </a:r>
            <a:endParaRPr lang="ru-RU" sz="4000" b="1" i="1">
              <a:solidFill>
                <a:srgbClr val="0000FF"/>
              </a:solidFill>
            </a:endParaRPr>
          </a:p>
          <a:p>
            <a:r>
              <a:rPr lang="en-US" sz="4000" b="1" i="1">
                <a:solidFill>
                  <a:srgbClr val="0000FF"/>
                </a:solidFill>
              </a:rPr>
              <a:t> </a:t>
            </a:r>
            <a:r>
              <a:rPr lang="ru-RU" sz="4000" b="1" i="1">
                <a:solidFill>
                  <a:srgbClr val="0000FF"/>
                </a:solidFill>
              </a:rPr>
              <a:t>                    =</a:t>
            </a:r>
            <a:r>
              <a:rPr lang="en-US" sz="4000" b="1" i="1">
                <a:solidFill>
                  <a:srgbClr val="0000FF"/>
                </a:solidFill>
              </a:rPr>
              <a:t>(2 + 5) + (3i – 7i) = </a:t>
            </a:r>
            <a:r>
              <a:rPr lang="en-US" sz="4000" b="1" i="1">
                <a:solidFill>
                  <a:srgbClr val="FF0000"/>
                </a:solidFill>
              </a:rPr>
              <a:t>7 – 4i</a:t>
            </a:r>
            <a:r>
              <a:rPr lang="en-US" sz="4000" b="1" i="1">
                <a:solidFill>
                  <a:srgbClr val="0000FF"/>
                </a:solidFill>
              </a:rPr>
              <a:t>;</a:t>
            </a:r>
            <a:endParaRPr lang="ru-RU" sz="4000" b="1" i="1">
              <a:solidFill>
                <a:srgbClr val="0000FF"/>
              </a:solidFill>
            </a:endParaRPr>
          </a:p>
          <a:p>
            <a:r>
              <a:rPr lang="en-US" sz="3600" b="1" i="1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3600" b="1" i="1">
                <a:solidFill>
                  <a:srgbClr val="0000FF"/>
                </a:solidFill>
                <a:latin typeface="Arial" charset="0"/>
              </a:rPr>
            </a:br>
            <a:r>
              <a:rPr lang="en-US" sz="4000" b="1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4000" b="1">
                <a:solidFill>
                  <a:srgbClr val="0000FF"/>
                </a:solidFill>
                <a:latin typeface="Arial" charset="0"/>
              </a:rPr>
            </a:br>
            <a:endParaRPr lang="en-US" sz="4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50825" y="4937125"/>
            <a:ext cx="86407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 i="1">
                <a:solidFill>
                  <a:srgbClr val="0000FF"/>
                </a:solidFill>
              </a:rPr>
              <a:t>б</a:t>
            </a:r>
            <a:r>
              <a:rPr lang="en-US" sz="4000" b="1" i="1">
                <a:solidFill>
                  <a:srgbClr val="0000FF"/>
                </a:solidFill>
              </a:rPr>
              <a:t>) 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z</a:t>
            </a:r>
            <a:r>
              <a:rPr lang="ru-RU" sz="4000" b="1" i="1" baseline="-25000">
                <a:solidFill>
                  <a:srgbClr val="0000FF"/>
                </a:solidFill>
                <a:latin typeface="Arial" charset="0"/>
              </a:rPr>
              <a:t>1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 – z</a:t>
            </a:r>
            <a:r>
              <a:rPr lang="ru-RU" sz="4000" b="1" i="1" baseline="-25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4000" b="1" i="1">
                <a:solidFill>
                  <a:srgbClr val="0000FF"/>
                </a:solidFill>
              </a:rPr>
              <a:t> =(2 + 3i) – (5 – 7i) = </a:t>
            </a:r>
            <a:endParaRPr lang="ru-RU" sz="4000" b="1" i="1">
              <a:solidFill>
                <a:srgbClr val="0000FF"/>
              </a:solidFill>
            </a:endParaRPr>
          </a:p>
          <a:p>
            <a:r>
              <a:rPr lang="ru-RU" sz="4000" b="1" i="1">
                <a:solidFill>
                  <a:srgbClr val="0000FF"/>
                </a:solidFill>
              </a:rPr>
              <a:t>                =</a:t>
            </a:r>
            <a:r>
              <a:rPr lang="en-US" sz="4000" b="1" i="1">
                <a:solidFill>
                  <a:srgbClr val="0000FF"/>
                </a:solidFill>
              </a:rPr>
              <a:t>(2 – 5) + (3i + 7i) = </a:t>
            </a:r>
            <a:r>
              <a:rPr lang="en-US" sz="4000" b="1" i="1">
                <a:solidFill>
                  <a:srgbClr val="FF0000"/>
                </a:solidFill>
              </a:rPr>
              <a:t>– 3 + 10i</a:t>
            </a:r>
            <a:r>
              <a:rPr lang="en-US" sz="4000" b="1">
                <a:solidFill>
                  <a:srgbClr val="0000FF"/>
                </a:solidFill>
              </a:rPr>
              <a:t>;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4000" b="1">
                <a:solidFill>
                  <a:srgbClr val="0000FF"/>
                </a:solidFill>
                <a:latin typeface="Arial" charset="0"/>
              </a:rPr>
            </a:br>
            <a:endParaRPr lang="ru-RU" sz="4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339975" y="2852738"/>
            <a:ext cx="2978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990000"/>
                </a:solidFill>
                <a:latin typeface="Arial" charset="0"/>
              </a:rPr>
              <a:t>Решение</a:t>
            </a:r>
            <a:r>
              <a:rPr lang="en-US" sz="4400" b="1" i="1" dirty="0">
                <a:solidFill>
                  <a:srgbClr val="990000"/>
                </a:solidFill>
                <a:latin typeface="Arial" charset="0"/>
              </a:rPr>
              <a:t>.</a:t>
            </a:r>
            <a:r>
              <a:rPr lang="en-US" sz="4400" dirty="0">
                <a:latin typeface="Arial" charset="0"/>
              </a:rPr>
              <a:t> </a:t>
            </a:r>
            <a:endParaRPr lang="ru-RU" sz="4400" dirty="0">
              <a:latin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действие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628800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Times New Roman" pitchFamily="18" charset="0"/>
              </a:rPr>
              <a:t>1. </a:t>
            </a:r>
            <a:r>
              <a:rPr lang="ru-RU" sz="3200" dirty="0" smtClean="0">
                <a:cs typeface="Times New Roman" pitchFamily="18" charset="0"/>
              </a:rPr>
              <a:t>(2 + 3</a:t>
            </a:r>
            <a:r>
              <a:rPr lang="en-US" sz="3200" i="1" dirty="0" err="1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+ (5 + </a:t>
            </a:r>
            <a:r>
              <a:rPr lang="en-US" sz="3200" i="1" dirty="0" err="1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Times New Roman" pitchFamily="18" charset="0"/>
              </a:rPr>
              <a:t>2. </a:t>
            </a:r>
            <a:r>
              <a:rPr lang="en-US" sz="3200" dirty="0" smtClean="0">
                <a:cs typeface="Times New Roman" pitchFamily="18" charset="0"/>
              </a:rPr>
              <a:t>(– 2 + 3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– (1 – 8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=</a:t>
            </a:r>
            <a:endParaRPr lang="ru-RU" sz="3200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200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Times New Roman" pitchFamily="18" charset="0"/>
              </a:rPr>
              <a:t>3. </a:t>
            </a:r>
            <a:r>
              <a:rPr lang="en-US" sz="3200" dirty="0" smtClean="0">
                <a:cs typeface="Times New Roman" pitchFamily="18" charset="0"/>
              </a:rPr>
              <a:t>(– 2 + 3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+ (1 – 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=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1772816"/>
            <a:ext cx="45961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(2 + 5) + (3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 + 1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= 7 + 4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;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2492896"/>
            <a:ext cx="4464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(– 2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– 1) + (3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ru-RU" sz="3200" dirty="0" smtClean="0">
                <a:cs typeface="Times New Roman" pitchFamily="18" charset="0"/>
              </a:rPr>
              <a:t>+</a:t>
            </a:r>
            <a:r>
              <a:rPr lang="en-US" sz="3200" dirty="0" smtClean="0">
                <a:cs typeface="Times New Roman" pitchFamily="18" charset="0"/>
              </a:rPr>
              <a:t> 8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=</a:t>
            </a:r>
            <a:endParaRPr lang="ru-RU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64288" y="3068960"/>
            <a:ext cx="1653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– </a:t>
            </a:r>
            <a:r>
              <a:rPr lang="ru-RU" sz="3200" dirty="0" smtClean="0">
                <a:cs typeface="Times New Roman" pitchFamily="18" charset="0"/>
              </a:rPr>
              <a:t>3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ru-RU" sz="3200" dirty="0" smtClean="0">
                <a:cs typeface="Times New Roman" pitchFamily="18" charset="0"/>
              </a:rPr>
              <a:t>+11</a:t>
            </a:r>
            <a:r>
              <a:rPr lang="en-US" sz="3200" i="1" dirty="0" err="1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;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3933056"/>
            <a:ext cx="3701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(– 2 + 1) + (3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 – 3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) </a:t>
            </a:r>
            <a:r>
              <a:rPr lang="ru-RU" sz="3200" dirty="0" smtClean="0">
                <a:cs typeface="Times New Roman" pitchFamily="18" charset="0"/>
              </a:rPr>
              <a:t>=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4869160"/>
            <a:ext cx="1888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 – 1 + 0</a:t>
            </a:r>
            <a:r>
              <a:rPr lang="en-US" sz="3200" i="1" dirty="0" smtClean="0">
                <a:cs typeface="Times New Roman" pitchFamily="18" charset="0"/>
              </a:rPr>
              <a:t>i</a:t>
            </a:r>
            <a:r>
              <a:rPr lang="en-US" sz="3200" dirty="0" smtClean="0">
                <a:cs typeface="Times New Roman" pitchFamily="18" charset="0"/>
              </a:rPr>
              <a:t> =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380312" y="4797152"/>
            <a:ext cx="7553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– 1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b="1" i="1">
                <a:solidFill>
                  <a:srgbClr val="990000"/>
                </a:solidFill>
              </a:rPr>
              <a:t>Умножение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067175" y="1630363"/>
            <a:ext cx="19558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5400" i="1">
                <a:solidFill>
                  <a:srgbClr val="0000FF"/>
                </a:solidFill>
                <a:latin typeface="Arial" charset="0"/>
              </a:rPr>
              <a:t>(c+d</a:t>
            </a:r>
            <a:r>
              <a:rPr lang="en-US" sz="5400" b="1" i="1">
                <a:solidFill>
                  <a:srgbClr val="0000FF"/>
                </a:solidFill>
              </a:rPr>
              <a:t>i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11188" y="2997200"/>
            <a:ext cx="149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= ac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427538" y="2997200"/>
            <a:ext cx="908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b</a:t>
            </a:r>
            <a:r>
              <a:rPr lang="ru-RU" sz="5400" i="1">
                <a:solidFill>
                  <a:srgbClr val="0000FF"/>
                </a:solidFill>
                <a:latin typeface="Arial" charset="0"/>
              </a:rPr>
              <a:t>с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492500" y="3143250"/>
            <a:ext cx="3746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5400" b="1" i="1">
                <a:solidFill>
                  <a:srgbClr val="0000FF"/>
                </a:solidFill>
              </a:rPr>
              <a:t>i</a:t>
            </a:r>
            <a:endParaRPr lang="ru-RU" sz="5400" b="1" i="1">
              <a:solidFill>
                <a:srgbClr val="0000FF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084888" y="1557338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=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 flipV="1">
            <a:off x="2771775" y="2276475"/>
            <a:ext cx="1871663" cy="5032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 rot="10905324" flipV="1">
            <a:off x="3635375" y="1341438"/>
            <a:ext cx="1076325" cy="3603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124075" y="3068638"/>
            <a:ext cx="5762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+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5508625" y="3068638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+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851275" y="3068638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+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2700338" y="2997200"/>
            <a:ext cx="1079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i="1">
                <a:solidFill>
                  <a:srgbClr val="0000FF"/>
                </a:solidFill>
                <a:latin typeface="Arial" charset="0"/>
              </a:rPr>
              <a:t>а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d</a:t>
            </a:r>
            <a:endParaRPr lang="ru-RU" sz="5400" b="1" i="1">
              <a:solidFill>
                <a:srgbClr val="0000FF"/>
              </a:solidFill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156325" y="2997200"/>
            <a:ext cx="1079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bd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2339975" y="1484313"/>
            <a:ext cx="1993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i="1">
                <a:solidFill>
                  <a:srgbClr val="0000FF"/>
                </a:solidFill>
                <a:latin typeface="Arial" charset="0"/>
              </a:rPr>
              <a:t>(</a:t>
            </a:r>
            <a:r>
              <a:rPr lang="ru-RU" sz="5400" i="1">
                <a:solidFill>
                  <a:srgbClr val="0000FF"/>
                </a:solidFill>
                <a:latin typeface="Arial" charset="0"/>
              </a:rPr>
              <a:t>а+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sz="5400" b="1" i="1">
                <a:solidFill>
                  <a:srgbClr val="0000FF"/>
                </a:solidFill>
              </a:rPr>
              <a:t>i</a:t>
            </a:r>
            <a:r>
              <a:rPr lang="en-US" sz="5400" i="1">
                <a:solidFill>
                  <a:srgbClr val="0000FF"/>
                </a:solidFill>
                <a:latin typeface="Arial" charset="0"/>
              </a:rPr>
              <a:t>)</a:t>
            </a:r>
            <a:endParaRPr lang="ru-RU" sz="54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5219700" y="2997200"/>
            <a:ext cx="336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b="1" i="1">
                <a:solidFill>
                  <a:srgbClr val="0000FF"/>
                </a:solidFill>
              </a:rPr>
              <a:t>i</a:t>
            </a:r>
            <a:endParaRPr lang="ru-RU" sz="5400" b="1" i="1">
              <a:solidFill>
                <a:srgbClr val="0000FF"/>
              </a:solidFill>
            </a:endParaRPr>
          </a:p>
        </p:txBody>
      </p:sp>
      <p:sp>
        <p:nvSpPr>
          <p:cNvPr id="7191" name="Freeform 23"/>
          <p:cNvSpPr>
            <a:spLocks/>
          </p:cNvSpPr>
          <p:nvPr/>
        </p:nvSpPr>
        <p:spPr bwMode="auto">
          <a:xfrm flipV="1">
            <a:off x="2771775" y="2276475"/>
            <a:ext cx="2447925" cy="86518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92" name="Freeform 24"/>
          <p:cNvSpPr>
            <a:spLocks/>
          </p:cNvSpPr>
          <p:nvPr/>
        </p:nvSpPr>
        <p:spPr bwMode="auto">
          <a:xfrm rot="10905324" flipV="1">
            <a:off x="3635375" y="981075"/>
            <a:ext cx="1730375" cy="7191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203" name="Object 35"/>
          <p:cNvGraphicFramePr>
            <a:graphicFrameLocks noChangeAspect="1"/>
          </p:cNvGraphicFramePr>
          <p:nvPr/>
        </p:nvGraphicFramePr>
        <p:xfrm>
          <a:off x="442913" y="166688"/>
          <a:ext cx="17176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CorelDRAW CMX" r:id="rId3" imgW="982440" imgH="905400" progId="">
                  <p:embed/>
                </p:oleObj>
              </mc:Choice>
              <mc:Fallback>
                <p:oleObj name="CorelDRAW CMX" r:id="rId3" imgW="982440" imgH="9054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166688"/>
                        <a:ext cx="1717675" cy="157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7019925" y="2997200"/>
            <a:ext cx="647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5400" b="1" i="1" dirty="0">
                <a:solidFill>
                  <a:srgbClr val="0000FF"/>
                </a:solidFill>
              </a:rPr>
              <a:t>i</a:t>
            </a:r>
            <a:r>
              <a:rPr lang="en-US" sz="5400" b="1" i="1" baseline="30000" dirty="0">
                <a:solidFill>
                  <a:srgbClr val="0000FF"/>
                </a:solidFill>
              </a:rPr>
              <a:t>2</a:t>
            </a:r>
            <a:endParaRPr lang="en-US" sz="5400" b="1" i="1" dirty="0">
              <a:solidFill>
                <a:srgbClr val="0000FF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004048" y="4725144"/>
            <a:ext cx="2520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</a:rPr>
              <a:t>      Учитывая    	</a:t>
            </a:r>
            <a:r>
              <a:rPr lang="en-US" sz="2400" b="1" i="1" dirty="0" smtClean="0">
                <a:solidFill>
                  <a:srgbClr val="0000FF"/>
                </a:solidFill>
              </a:rPr>
              <a:t>i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2</a:t>
            </a:r>
            <a:r>
              <a:rPr lang="ru-RU" sz="2400" b="1" i="1" baseline="30000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smtClean="0">
                <a:solidFill>
                  <a:srgbClr val="0000FF"/>
                </a:solidFill>
              </a:rPr>
              <a:t>=-1</a:t>
            </a: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29" name="Freeform 24"/>
          <p:cNvSpPr>
            <a:spLocks/>
          </p:cNvSpPr>
          <p:nvPr/>
        </p:nvSpPr>
        <p:spPr bwMode="auto">
          <a:xfrm rot="17816387" flipV="1">
            <a:off x="6755236" y="4077484"/>
            <a:ext cx="2124718" cy="135515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64" y="8"/>
              </a:cxn>
            </a:cxnLst>
            <a:rect l="0" t="0" r="r" b="b"/>
            <a:pathLst>
              <a:path w="864" h="8">
                <a:moveTo>
                  <a:pt x="0" y="8"/>
                </a:moveTo>
                <a:cubicBezTo>
                  <a:pt x="360" y="4"/>
                  <a:pt x="720" y="0"/>
                  <a:pt x="864" y="8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0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8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10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2000"/>
                            </p:stCondLst>
                            <p:childTnLst>
                              <p:par>
                                <p:cTn id="9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6" grpId="0"/>
      <p:bldP spid="7178" grpId="0" animBg="1"/>
      <p:bldP spid="7179" grpId="0" animBg="1"/>
      <p:bldP spid="7180" grpId="0"/>
      <p:bldP spid="7183" grpId="0" build="allAtOnce"/>
      <p:bldP spid="7191" grpId="0" animBg="1"/>
      <p:bldP spid="7192" grpId="0" animBg="1"/>
      <p:bldP spid="28" grpId="0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331913"/>
          </a:xfrm>
        </p:spPr>
        <p:txBody>
          <a:bodyPr/>
          <a:lstStyle/>
          <a:p>
            <a:r>
              <a:rPr lang="ru-RU" b="1" i="1">
                <a:solidFill>
                  <a:srgbClr val="990000"/>
                </a:solidFill>
              </a:rPr>
              <a:t>Выполните действия:</a:t>
            </a: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0" y="4077072"/>
            <a:ext cx="5435600" cy="9144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srgbClr val="0000FF"/>
                </a:solidFill>
                <a:cs typeface="Times New Roman" pitchFamily="18" charset="0"/>
              </a:rPr>
              <a:t>(5 + 3</a:t>
            </a:r>
            <a:r>
              <a:rPr lang="ru-RU" sz="4800" b="1" i="1" dirty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ru-RU" sz="4800" b="1" dirty="0">
                <a:solidFill>
                  <a:srgbClr val="0000FF"/>
                </a:solidFill>
                <a:cs typeface="Times New Roman" pitchFamily="18" charset="0"/>
              </a:rPr>
              <a:t>)(5 – 3</a:t>
            </a:r>
            <a:r>
              <a:rPr lang="ru-RU" sz="4800" b="1" i="1" dirty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ru-RU" sz="4800" b="1" dirty="0" smtClean="0">
                <a:solidFill>
                  <a:srgbClr val="0000FF"/>
                </a:solidFill>
                <a:cs typeface="Times New Roman" pitchFamily="18" charset="0"/>
              </a:rPr>
              <a:t>)=</a:t>
            </a:r>
            <a:r>
              <a:rPr lang="ru-RU" sz="5400" b="1" dirty="0">
                <a:solidFill>
                  <a:srgbClr val="0000FF"/>
                </a:solidFill>
                <a:latin typeface="Arial" charset="0"/>
              </a:rPr>
              <a:t> </a:t>
            </a:r>
            <a:r>
              <a:rPr lang="ru-RU" sz="5400" b="1" dirty="0">
                <a:latin typeface="Arial" charset="0"/>
              </a:rPr>
              <a:t> </a:t>
            </a:r>
            <a:r>
              <a:rPr lang="ru-RU" sz="5400" dirty="0">
                <a:latin typeface="Arial" charset="0"/>
              </a:rPr>
              <a:t> </a:t>
            </a: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2195513" y="1052513"/>
            <a:ext cx="4606925" cy="9144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(2 + 3i)(5 – 7i)</a:t>
            </a:r>
            <a:r>
              <a:rPr lang="en-US" sz="5400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179512" y="5517232"/>
            <a:ext cx="2202847" cy="830997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0000FF"/>
                </a:solidFill>
                <a:cs typeface="Times New Roman" pitchFamily="18" charset="0"/>
              </a:rPr>
              <a:t>(2 – 7</a:t>
            </a:r>
            <a:r>
              <a:rPr lang="ru-RU" sz="4800" b="1" i="1" dirty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ru-RU" sz="4800" b="1" dirty="0">
                <a:solidFill>
                  <a:srgbClr val="0000FF"/>
                </a:solidFill>
                <a:cs typeface="Times New Roman" pitchFamily="18" charset="0"/>
              </a:rPr>
              <a:t>)</a:t>
            </a:r>
            <a:r>
              <a:rPr lang="en-US" sz="4800" b="1" baseline="30000" dirty="0">
                <a:solidFill>
                  <a:srgbClr val="0000FF"/>
                </a:solidFill>
                <a:cs typeface="Times New Roman" pitchFamily="18" charset="0"/>
              </a:rPr>
              <a:t>2</a:t>
            </a:r>
            <a:endParaRPr lang="ru-RU" sz="4800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6227763" y="1196975"/>
            <a:ext cx="6635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=</a:t>
            </a: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2483768" y="5589240"/>
            <a:ext cx="5397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=</a:t>
            </a:r>
            <a:endParaRPr lang="ru-RU" sz="4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74769" name="Rectangle 17"/>
          <p:cNvSpPr>
            <a:spLocks noChangeArrowheads="1"/>
          </p:cNvSpPr>
          <p:nvPr/>
        </p:nvSpPr>
        <p:spPr bwMode="auto">
          <a:xfrm>
            <a:off x="395288" y="1989138"/>
            <a:ext cx="539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i="1">
                <a:solidFill>
                  <a:srgbClr val="0000FF"/>
                </a:solidFill>
                <a:latin typeface="Arial" charset="0"/>
              </a:rPr>
              <a:t>=</a:t>
            </a:r>
            <a:endParaRPr lang="ru-RU" sz="48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4770" name="Rectangle 18"/>
          <p:cNvSpPr>
            <a:spLocks noChangeArrowheads="1"/>
          </p:cNvSpPr>
          <p:nvPr/>
        </p:nvSpPr>
        <p:spPr bwMode="auto">
          <a:xfrm>
            <a:off x="899592" y="1988840"/>
            <a:ext cx="54943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(</a:t>
            </a:r>
            <a:r>
              <a:rPr lang="en-US" sz="4800" b="1" i="1" dirty="0" smtClean="0">
                <a:solidFill>
                  <a:srgbClr val="0000FF"/>
                </a:solidFill>
                <a:cs typeface="Times New Roman" pitchFamily="18" charset="0"/>
              </a:rPr>
              <a:t>10</a:t>
            </a:r>
            <a:r>
              <a:rPr lang="ru-RU" sz="4800" b="1" i="1" dirty="0" smtClean="0">
                <a:solidFill>
                  <a:srgbClr val="0000FF"/>
                </a:solidFill>
                <a:cs typeface="Times New Roman" pitchFamily="18" charset="0"/>
              </a:rPr>
              <a:t>-14</a:t>
            </a:r>
            <a:r>
              <a:rPr lang="en-US" sz="4800" b="1" i="1" dirty="0" err="1" smtClean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en-US" sz="4800" b="1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4800" b="1" i="1" dirty="0" smtClean="0">
                <a:solidFill>
                  <a:srgbClr val="0000FF"/>
                </a:solidFill>
                <a:cs typeface="Times New Roman" pitchFamily="18" charset="0"/>
              </a:rPr>
              <a:t>15i</a:t>
            </a:r>
            <a:r>
              <a:rPr lang="ru-RU" sz="4800" b="1" i="1" dirty="0" smtClean="0">
                <a:solidFill>
                  <a:srgbClr val="0000FF"/>
                </a:solidFill>
                <a:cs typeface="Times New Roman" pitchFamily="18" charset="0"/>
              </a:rPr>
              <a:t>-21</a:t>
            </a:r>
            <a:r>
              <a:rPr lang="en-US" sz="4800" b="1" i="1" dirty="0" smtClean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en-US" sz="5400" b="1" i="1" baseline="30000" dirty="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800" b="1" i="1" dirty="0" smtClean="0">
                <a:solidFill>
                  <a:srgbClr val="0000FF"/>
                </a:solidFill>
                <a:cs typeface="Times New Roman" pitchFamily="18" charset="0"/>
              </a:rPr>
              <a:t>)</a:t>
            </a:r>
            <a:endParaRPr lang="en-US" sz="4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5724128" y="2060848"/>
            <a:ext cx="5762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=</a:t>
            </a:r>
            <a:endParaRPr lang="ru-RU" sz="4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6372200" y="1985297"/>
            <a:ext cx="2520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4800" b="1" i="1" dirty="0" smtClean="0">
                <a:solidFill>
                  <a:srgbClr val="0000FF"/>
                </a:solidFill>
                <a:cs typeface="Times New Roman" pitchFamily="18" charset="0"/>
              </a:rPr>
              <a:t>10+</a:t>
            </a:r>
            <a:r>
              <a:rPr lang="en-US" sz="4800" b="1" i="1" dirty="0" err="1" smtClean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ru-RU" sz="4800" b="1" i="1" dirty="0" smtClean="0">
                <a:solidFill>
                  <a:srgbClr val="0000FF"/>
                </a:solidFill>
                <a:cs typeface="Times New Roman" pitchFamily="18" charset="0"/>
              </a:rPr>
              <a:t>+21</a:t>
            </a:r>
            <a:endParaRPr lang="en-US" sz="4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3AA9-D88C-4939-9C20-0272C2782BE5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139952" y="2924944"/>
            <a:ext cx="16557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31+i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623720" y="3429000"/>
            <a:ext cx="2520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</a:rPr>
              <a:t>      Учитывая    	</a:t>
            </a:r>
            <a:r>
              <a:rPr lang="en-US" sz="2400" b="1" i="1" dirty="0" smtClean="0">
                <a:solidFill>
                  <a:srgbClr val="0000FF"/>
                </a:solidFill>
              </a:rPr>
              <a:t>i</a:t>
            </a:r>
            <a:r>
              <a:rPr lang="en-US" sz="2400" b="1" i="1" baseline="30000" dirty="0" smtClean="0">
                <a:solidFill>
                  <a:srgbClr val="0000FF"/>
                </a:solidFill>
              </a:rPr>
              <a:t>2</a:t>
            </a:r>
            <a:r>
              <a:rPr lang="ru-RU" sz="2400" b="1" i="1" baseline="30000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smtClean="0">
                <a:solidFill>
                  <a:srgbClr val="0000FF"/>
                </a:solidFill>
              </a:rPr>
              <a:t>=-1</a:t>
            </a: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8567737" y="1988840"/>
            <a:ext cx="5762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=</a:t>
            </a:r>
            <a:endParaRPr lang="ru-RU" sz="4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3635896" y="2924944"/>
            <a:ext cx="5762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 dirty="0">
                <a:solidFill>
                  <a:srgbClr val="0000FF"/>
                </a:solidFill>
                <a:cs typeface="Times New Roman" pitchFamily="18" charset="0"/>
              </a:rPr>
              <a:t>=</a:t>
            </a:r>
            <a:endParaRPr lang="ru-RU" sz="4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4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7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0"/>
                                        <p:tgtEl>
                                          <p:spTgt spid="74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5" grpId="0"/>
      <p:bldP spid="74768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857364"/>
            <a:ext cx="8353425" cy="3286147"/>
          </a:xfrm>
        </p:spPr>
        <p:txBody>
          <a:bodyPr/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Два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комплексных числа называются </a:t>
            </a:r>
            <a:r>
              <a:rPr lang="ru-RU" sz="4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сопряженными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если они отличаются друг от друга только знаками перед мнимой частью.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ru-RU" sz="4000" dirty="0" smtClean="0"/>
              <a:t>      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6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6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6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a-b</a:t>
            </a:r>
            <a:r>
              <a:rPr lang="en-US" sz="6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6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6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6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6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Деление комплексных чисел.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выполнить деление, необходимо умножить делимое и делитель на число сопряжённое делителю.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115616" y="127085"/>
            <a:ext cx="571504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Решите уравнение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6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+ 13 = 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7858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Решение.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Найдем дискриминант по формуле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sz="2400" b="1" baseline="30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4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 как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1,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– 6,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13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(– 6)2 – 4×1×13 = 36 – 52 = – 16;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Корни уравнения находим по формулам</a:t>
            </a:r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547664" y="4365104"/>
          <a:ext cx="6381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4" name="Формула" r:id="rId3" imgW="2552400" imgH="253800" progId="Equation.3">
                  <p:embed/>
                </p:oleObj>
              </mc:Choice>
              <mc:Fallback>
                <p:oleObj name="Формула" r:id="rId3" imgW="255240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365104"/>
                        <a:ext cx="63817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CB7-AAE8-4055-9F5C-4C1568952FA2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1979712" y="5445224"/>
          <a:ext cx="1714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5" name="Формула" r:id="rId5" imgW="685800" imgH="393480" progId="Equation.3">
                  <p:embed/>
                </p:oleObj>
              </mc:Choice>
              <mc:Fallback>
                <p:oleObj name="Формула" r:id="rId5" imgW="6858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445224"/>
                        <a:ext cx="17145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4644008" y="5445224"/>
          <a:ext cx="1778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6" name="Формула" r:id="rId7" imgW="711000" imgH="393480" progId="Equation.3">
                  <p:embed/>
                </p:oleObj>
              </mc:Choice>
              <mc:Fallback>
                <p:oleObj name="Формула" r:id="rId7" imgW="7110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5445224"/>
                        <a:ext cx="17780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solidFill>
                  <a:srgbClr val="990000"/>
                </a:solidFill>
              </a:rPr>
              <a:t>Деление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95288" y="1484313"/>
          <a:ext cx="2341562" cy="22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406048" imgH="393359" progId="Equation.3">
                  <p:embed/>
                </p:oleObj>
              </mc:Choice>
              <mc:Fallback>
                <p:oleObj name="Equation" r:id="rId3" imgW="406048" imgH="39335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84313"/>
                        <a:ext cx="2341562" cy="223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998788" y="1500188"/>
          <a:ext cx="5689600" cy="234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Формула" r:id="rId5" imgW="1002960" imgH="419040" progId="Equation.3">
                  <p:embed/>
                </p:oleObj>
              </mc:Choice>
              <mc:Fallback>
                <p:oleObj name="Формула" r:id="rId5" imgW="100296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1500188"/>
                        <a:ext cx="5689600" cy="234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1547813" y="4005263"/>
          <a:ext cx="323850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647419" imgH="393529" progId="Equation.3">
                  <p:embed/>
                </p:oleObj>
              </mc:Choice>
              <mc:Fallback>
                <p:oleObj name="Equation" r:id="rId7" imgW="647419" imgH="39352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005263"/>
                        <a:ext cx="3238500" cy="195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5364163" y="4076700"/>
          <a:ext cx="3384550" cy="19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9" imgW="723586" imgH="393529" progId="Equation.3">
                  <p:embed/>
                </p:oleObj>
              </mc:Choice>
              <mc:Fallback>
                <p:oleObj name="Equation" r:id="rId9" imgW="723586" imgH="393529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076700"/>
                        <a:ext cx="3384550" cy="1957388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2627313" y="2276475"/>
            <a:ext cx="58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i="1">
                <a:solidFill>
                  <a:schemeClr val="tx2"/>
                </a:solidFill>
                <a:latin typeface="Arial" charset="0"/>
              </a:rPr>
              <a:t>=</a:t>
            </a:r>
            <a:endParaRPr lang="ru-RU" sz="4400" b="1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042988" y="4581525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 i="1">
                <a:solidFill>
                  <a:schemeClr val="tx2"/>
                </a:solidFill>
                <a:latin typeface="Arial" charset="0"/>
              </a:rPr>
              <a:t>=</a:t>
            </a:r>
            <a:endParaRPr lang="ru-RU" sz="4400" b="1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0" y="3371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7812088" y="2349500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4400" b="1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4787900" y="4652963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 i="1">
                <a:solidFill>
                  <a:schemeClr val="tx2"/>
                </a:solidFill>
                <a:latin typeface="Arial" charset="0"/>
              </a:rPr>
              <a:t>=</a:t>
            </a:r>
            <a:endParaRPr lang="ru-RU" sz="4400" b="1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4972-18C5-4A95-BB04-ACEFD4D43C54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/>
      <p:bldP spid="8213" grpId="0"/>
      <p:bldP spid="8217" grpId="0"/>
      <p:bldP spid="82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50825" y="2492375"/>
            <a:ext cx="3219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VII в.н.э.</a:t>
            </a:r>
            <a:r>
              <a:rPr lang="en-US" sz="5400" b="1" i="1">
                <a:solidFill>
                  <a:srgbClr val="FF3300"/>
                </a:solidFill>
                <a:latin typeface="Arial" charset="0"/>
              </a:rPr>
              <a:t>-</a:t>
            </a:r>
            <a:endParaRPr lang="ru-RU" sz="5400" b="1" i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3527425" y="836613"/>
            <a:ext cx="5616575" cy="545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</a:rPr>
              <a:t>квадратный корень из положительного числа имеет два значения – </a:t>
            </a:r>
            <a:br>
              <a:rPr lang="ru-RU" sz="3200" b="1" i="1">
                <a:solidFill>
                  <a:schemeClr val="tx2"/>
                </a:solidFill>
              </a:rPr>
            </a:br>
            <a:r>
              <a:rPr lang="ru-RU" sz="3200" b="1" i="1">
                <a:solidFill>
                  <a:schemeClr val="tx2"/>
                </a:solidFill>
              </a:rPr>
              <a:t>положительное и отрицательное, </a:t>
            </a:r>
            <a:br>
              <a:rPr lang="ru-RU" sz="3200" b="1" i="1">
                <a:solidFill>
                  <a:schemeClr val="tx2"/>
                </a:solidFill>
              </a:rPr>
            </a:br>
            <a:r>
              <a:rPr lang="ru-RU" sz="3200" b="1" i="1">
                <a:solidFill>
                  <a:schemeClr val="tx2"/>
                </a:solidFill>
              </a:rPr>
              <a:t>а из отрицательных чисел квадратные корни извлечь нельзя: </a:t>
            </a:r>
            <a:br>
              <a:rPr lang="ru-RU" sz="3200" b="1" i="1">
                <a:solidFill>
                  <a:schemeClr val="tx2"/>
                </a:solidFill>
              </a:rPr>
            </a:br>
            <a:r>
              <a:rPr lang="ru-RU" sz="3200" b="1" i="1">
                <a:solidFill>
                  <a:schemeClr val="tx2"/>
                </a:solidFill>
              </a:rPr>
              <a:t>нет такого числа х, чтобы</a:t>
            </a:r>
          </a:p>
          <a:p>
            <a:r>
              <a:rPr lang="ru-RU" sz="3200" b="1" i="1">
                <a:solidFill>
                  <a:schemeClr val="tx2"/>
                </a:solidFill>
              </a:rPr>
              <a:t> </a:t>
            </a:r>
            <a:r>
              <a:rPr lang="ru-RU" sz="3200" b="1" i="1">
                <a:solidFill>
                  <a:srgbClr val="FF3300"/>
                </a:solidFill>
              </a:rPr>
              <a:t>х</a:t>
            </a:r>
            <a:r>
              <a:rPr lang="ru-RU" sz="3200" b="1" i="1" baseline="30000">
                <a:solidFill>
                  <a:srgbClr val="FF3300"/>
                </a:solidFill>
              </a:rPr>
              <a:t>2 </a:t>
            </a:r>
            <a:r>
              <a:rPr lang="ru-RU" sz="3200" b="1" i="1">
                <a:solidFill>
                  <a:srgbClr val="FF3300"/>
                </a:solidFill>
              </a:rPr>
              <a:t>= -9.</a:t>
            </a:r>
            <a:r>
              <a:rPr lang="ru-RU" sz="3200" b="1" i="1">
                <a:solidFill>
                  <a:schemeClr val="tx2"/>
                </a:solidFill>
              </a:rPr>
              <a:t/>
            </a:r>
            <a:br>
              <a:rPr lang="ru-RU" sz="3200" b="1" i="1">
                <a:solidFill>
                  <a:schemeClr val="tx2"/>
                </a:solidFill>
              </a:rPr>
            </a:br>
            <a:endParaRPr lang="ru-RU" sz="3200" b="1" i="1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2601912" cy="1570038"/>
          </a:xfrm>
        </p:spPr>
        <p:txBody>
          <a:bodyPr/>
          <a:lstStyle/>
          <a:p>
            <a:r>
              <a:rPr lang="ru-RU" sz="4800" b="1" i="1">
                <a:solidFill>
                  <a:srgbClr val="FF3300"/>
                </a:solidFill>
              </a:rPr>
              <a:t>В XVI </a:t>
            </a:r>
            <a:r>
              <a:rPr lang="en-US" sz="4800" b="1" i="1">
                <a:solidFill>
                  <a:srgbClr val="FF3300"/>
                </a:solidFill>
              </a:rPr>
              <a:t/>
            </a:r>
            <a:br>
              <a:rPr lang="en-US" sz="4800" b="1" i="1">
                <a:solidFill>
                  <a:srgbClr val="FF3300"/>
                </a:solidFill>
              </a:rPr>
            </a:br>
            <a:r>
              <a:rPr lang="ru-RU" sz="4800" b="1" i="1">
                <a:solidFill>
                  <a:srgbClr val="FF3300"/>
                </a:solidFill>
              </a:rPr>
              <a:t>веке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276600" y="333375"/>
            <a:ext cx="752475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в связи с изучением 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кубических уравнений 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оказалось необходимым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извлекать квадратные корни</a:t>
            </a:r>
            <a:r>
              <a:rPr lang="en-US" sz="3200" b="1" i="1"/>
              <a:t>  </a:t>
            </a:r>
            <a:endParaRPr lang="ru-RU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из отрицательных чисел. 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Первым учёным, 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предложившим ввести 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числа новой природы, </a:t>
            </a:r>
            <a:endParaRPr lang="en-US" sz="3200" b="1" i="1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3200" b="1" i="1"/>
              <a:t>был</a:t>
            </a:r>
            <a:r>
              <a:rPr lang="ru-RU" sz="3600" b="1" i="1"/>
              <a:t> </a:t>
            </a:r>
            <a:r>
              <a:rPr lang="ru-RU" sz="3600" b="1" i="1">
                <a:solidFill>
                  <a:srgbClr val="FF3300"/>
                </a:solidFill>
              </a:rPr>
              <a:t>Джорж Кордано</a:t>
            </a:r>
            <a:r>
              <a:rPr lang="ru-RU" sz="3600" b="1" i="1"/>
              <a:t>. </a:t>
            </a:r>
          </a:p>
        </p:txBody>
      </p:sp>
      <p:pic>
        <p:nvPicPr>
          <p:cNvPr id="3079" name="Picture 7" descr="http://users.omskreg.ru/~project/VM/kardano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355600" y="2636838"/>
            <a:ext cx="2668588" cy="3424237"/>
          </a:xfrm>
          <a:noFill/>
          <a:ln w="76200" cmpd="tri">
            <a:solidFill>
              <a:srgbClr val="990033"/>
            </a:solidFill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765175"/>
            <a:ext cx="8218487" cy="4525963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ru-RU" sz="3600" b="1" i="1">
                <a:latin typeface="Times New Roman" pitchFamily="18" charset="0"/>
              </a:rPr>
              <a:t>Он предложил                                        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ru-RU" sz="3600" b="1" i="1">
                <a:latin typeface="Times New Roman" pitchFamily="18" charset="0"/>
              </a:rPr>
              <a:t>                                              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ru-RU" sz="3600" b="1" i="1">
                <a:latin typeface="Times New Roman" pitchFamily="18" charset="0"/>
              </a:rPr>
              <a:t>Кордано назвал такие величины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ru-RU" sz="3600" b="1" i="1">
                <a:solidFill>
                  <a:srgbClr val="990033"/>
                </a:solidFill>
                <a:latin typeface="Times New Roman" pitchFamily="18" charset="0"/>
              </a:rPr>
              <a:t>“чисто отрицательными”</a:t>
            </a:r>
            <a:r>
              <a:rPr lang="ru-RU" sz="3600" b="1" i="1">
                <a:latin typeface="Times New Roman" pitchFamily="18" charset="0"/>
              </a:rPr>
              <a:t> или даже </a:t>
            </a:r>
            <a:r>
              <a:rPr lang="ru-RU" sz="3600" b="1" i="1">
                <a:solidFill>
                  <a:srgbClr val="990033"/>
                </a:solidFill>
                <a:latin typeface="Times New Roman" pitchFamily="18" charset="0"/>
              </a:rPr>
              <a:t>“софистически отрицательными”,</a:t>
            </a:r>
            <a:r>
              <a:rPr lang="ru-RU" sz="3600" b="1" i="1">
                <a:latin typeface="Times New Roman" pitchFamily="18" charset="0"/>
              </a:rPr>
              <a:t> считая их бесполезными и стремился не применять их.</a:t>
            </a:r>
          </a:p>
        </p:txBody>
      </p:sp>
      <p:graphicFrame>
        <p:nvGraphicFramePr>
          <p:cNvPr id="5120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51275" y="981075"/>
          <a:ext cx="38163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Формула" r:id="rId3" imgW="990600" imgH="228600" progId="Equation.3">
                  <p:embed/>
                </p:oleObj>
              </mc:Choice>
              <mc:Fallback>
                <p:oleObj name="Формула" r:id="rId3" imgW="990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981075"/>
                        <a:ext cx="3816350" cy="879475"/>
                      </a:xfrm>
                      <a:prstGeom prst="rect">
                        <a:avLst/>
                      </a:prstGeom>
                      <a:noFill/>
                      <a:ln w="38100" cmpd="dbl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3AA9-D88C-4939-9C20-0272C2782BE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563938" y="765175"/>
          <a:ext cx="4932362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Документ" r:id="rId3" imgW="5544289" imgH="2932990" progId="Word.Document.8">
                  <p:embed/>
                </p:oleObj>
              </mc:Choice>
              <mc:Fallback>
                <p:oleObj name="Документ" r:id="rId3" imgW="5544289" imgH="293299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765175"/>
                        <a:ext cx="4932362" cy="402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55650" y="620713"/>
            <a:ext cx="25034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в 1572 </a:t>
            </a:r>
          </a:p>
          <a:p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году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419475" y="1125538"/>
            <a:ext cx="5976938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 b="1" i="1"/>
              <a:t> итальянский учёный</a:t>
            </a:r>
          </a:p>
          <a:p>
            <a:r>
              <a:rPr lang="ru-RU" sz="3600" b="1" i="1"/>
              <a:t> </a:t>
            </a:r>
            <a:r>
              <a:rPr lang="ru-RU" sz="3600" b="1" i="1">
                <a:solidFill>
                  <a:srgbClr val="FF3300"/>
                </a:solidFill>
              </a:rPr>
              <a:t>Бомбелли </a:t>
            </a:r>
          </a:p>
          <a:p>
            <a:r>
              <a:rPr lang="en-US" sz="2800" b="1" i="1"/>
              <a:t> </a:t>
            </a:r>
            <a:r>
              <a:rPr lang="ru-RU" sz="2800" b="1" i="1"/>
              <a:t>выпустил книгу, в которой были </a:t>
            </a:r>
          </a:p>
          <a:p>
            <a:r>
              <a:rPr lang="en-US" sz="2800" b="1" i="1"/>
              <a:t> </a:t>
            </a:r>
            <a:r>
              <a:rPr lang="ru-RU" sz="2800" b="1" i="1"/>
              <a:t>установлены первые правила</a:t>
            </a:r>
          </a:p>
          <a:p>
            <a:r>
              <a:rPr lang="ru-RU" sz="2800" b="1" i="1"/>
              <a:t> арифметических операций над </a:t>
            </a:r>
          </a:p>
          <a:p>
            <a:r>
              <a:rPr lang="en-US" sz="2800" b="1" i="1"/>
              <a:t> </a:t>
            </a:r>
            <a:r>
              <a:rPr lang="ru-RU" sz="2800" b="1" i="1"/>
              <a:t>комплексными числами, </a:t>
            </a:r>
          </a:p>
          <a:p>
            <a:r>
              <a:rPr lang="en-US" sz="2800" b="1" i="1"/>
              <a:t> </a:t>
            </a:r>
            <a:r>
              <a:rPr lang="ru-RU" sz="2800" b="1" i="1"/>
              <a:t>вплоть до извлечения из них </a:t>
            </a:r>
          </a:p>
          <a:p>
            <a:r>
              <a:rPr lang="en-US" sz="2800" b="1" i="1"/>
              <a:t> </a:t>
            </a:r>
            <a:r>
              <a:rPr lang="ru-RU" sz="2800" b="1" i="1"/>
              <a:t>кубических корней.</a:t>
            </a:r>
          </a:p>
        </p:txBody>
      </p:sp>
      <p:pic>
        <p:nvPicPr>
          <p:cNvPr id="22533" name="Picture 5" descr="Н.Г. Абель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708275"/>
            <a:ext cx="2820987" cy="3455988"/>
          </a:xfrm>
          <a:prstGeom prst="rect">
            <a:avLst/>
          </a:prstGeom>
          <a:noFill/>
          <a:ln w="76200" cmpd="tri">
            <a:solidFill>
              <a:srgbClr val="990033"/>
            </a:solidFill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CB7-AAE8-4055-9F5C-4C1568952FA2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2420938"/>
            <a:ext cx="6284913" cy="1439862"/>
          </a:xfrm>
        </p:spPr>
        <p:txBody>
          <a:bodyPr/>
          <a:lstStyle/>
          <a:p>
            <a:pPr algn="l"/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один из крупнейших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математиков 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XVIII века –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4000" b="1" i="1">
                <a:solidFill>
                  <a:srgbClr val="FF3300"/>
                </a:solidFill>
                <a:latin typeface="Times New Roman" pitchFamily="18" charset="0"/>
              </a:rPr>
              <a:t>Л. Эйлер</a:t>
            </a: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предложил использовать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первую букву 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французского слова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3600" b="1" i="1">
                <a:solidFill>
                  <a:srgbClr val="0000FF"/>
                </a:solidFill>
                <a:latin typeface="Times New Roman" pitchFamily="18" charset="0"/>
              </a:rPr>
              <a:t>imaginare (мнимый)</a:t>
            </a: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для обозначения</a:t>
            </a:r>
          </a:p>
        </p:txBody>
      </p:sp>
      <p:pic>
        <p:nvPicPr>
          <p:cNvPr id="4100" name="Picture 4" descr="Леонард Эйлер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84213" y="2349500"/>
            <a:ext cx="2906712" cy="3671888"/>
          </a:xfrm>
          <a:prstGeom prst="rect">
            <a:avLst/>
          </a:prstGeom>
          <a:noFill/>
          <a:ln w="76200" cmpd="tri">
            <a:solidFill>
              <a:srgbClr val="A50021"/>
            </a:solidFill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55650" y="333375"/>
            <a:ext cx="25034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в 1777 </a:t>
            </a:r>
          </a:p>
          <a:p>
            <a:pPr algn="ctr"/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году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395288" y="3008313"/>
            <a:ext cx="25923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6000" b="1" i="1">
              <a:solidFill>
                <a:srgbClr val="A50021"/>
              </a:solidFill>
              <a:latin typeface="Arial" charset="0"/>
            </a:endParaRPr>
          </a:p>
          <a:p>
            <a:r>
              <a:rPr lang="ru-RU" sz="4400" b="1" i="1">
                <a:solidFill>
                  <a:srgbClr val="A50021"/>
                </a:solidFill>
                <a:latin typeface="Arial" charset="0"/>
              </a:rPr>
              <a:t>гораздо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179388" y="333375"/>
            <a:ext cx="8785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 b="1" i="1">
                <a:solidFill>
                  <a:srgbClr val="A50021"/>
                </a:solidFill>
                <a:latin typeface="Arial" charset="0"/>
              </a:rPr>
              <a:t>В настоящее время </a:t>
            </a:r>
            <a:endParaRPr lang="en-US" sz="4400" b="1" i="1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258888" y="2565400"/>
            <a:ext cx="5210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 b="1" i="1">
                <a:solidFill>
                  <a:srgbClr val="A50021"/>
                </a:solidFill>
                <a:latin typeface="Arial" charset="0"/>
              </a:rPr>
              <a:t>    </a:t>
            </a:r>
            <a:r>
              <a:rPr lang="ru-RU" sz="4400" b="1" i="1">
                <a:solidFill>
                  <a:srgbClr val="A50021"/>
                </a:solidFill>
                <a:latin typeface="Arial" charset="0"/>
              </a:rPr>
              <a:t>в математике</a:t>
            </a:r>
            <a:endParaRPr lang="en-US" sz="4400" b="1" i="1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987675" y="3716338"/>
            <a:ext cx="2427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1">
                <a:solidFill>
                  <a:srgbClr val="A50021"/>
                </a:solidFill>
                <a:latin typeface="Arial" charset="0"/>
              </a:rPr>
              <a:t>шире,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116013" y="1052513"/>
            <a:ext cx="7750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1">
                <a:solidFill>
                  <a:srgbClr val="A50021"/>
                </a:solidFill>
                <a:latin typeface="Arial" charset="0"/>
              </a:rPr>
              <a:t>комплексные числа</a:t>
            </a:r>
            <a:endParaRPr lang="en-US" sz="6000" b="1" i="1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395288" y="1955800"/>
            <a:ext cx="4570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A50021"/>
                </a:solidFill>
                <a:latin typeface="Arial" charset="0"/>
              </a:rPr>
              <a:t>используются</a:t>
            </a:r>
            <a:r>
              <a:rPr lang="ru-RU" sz="4400">
                <a:latin typeface="Arial" charset="0"/>
              </a:rPr>
              <a:t> </a:t>
            </a:r>
            <a:endParaRPr lang="en-US" sz="4400">
              <a:latin typeface="Arial" charset="0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1692275" y="4868863"/>
            <a:ext cx="7451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6000" b="1" i="1">
                <a:solidFill>
                  <a:srgbClr val="A50021"/>
                </a:solidFill>
                <a:latin typeface="Arial" charset="0"/>
              </a:rPr>
              <a:t>действительные</a:t>
            </a:r>
            <a:r>
              <a:rPr lang="ru-RU" sz="6000">
                <a:latin typeface="Arial" charset="0"/>
              </a:rPr>
              <a:t> 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5435600" y="3933825"/>
            <a:ext cx="12334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A50021"/>
                </a:solidFill>
                <a:latin typeface="Arial" charset="0"/>
              </a:rPr>
              <a:t>чем</a:t>
            </a:r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7885113" y="27082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0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0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0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/>
      <p:bldP spid="8090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-180975" y="1557338"/>
            <a:ext cx="5616575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Комплексные </a:t>
            </a:r>
            <a:endParaRPr lang="en-US" sz="3200" b="1" i="1">
              <a:solidFill>
                <a:srgbClr val="990033"/>
              </a:solidFill>
              <a:latin typeface="Arial" charset="0"/>
            </a:endParaRPr>
          </a:p>
          <a:p>
            <a:pPr algn="ctr"/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числа имеют </a:t>
            </a:r>
            <a:endParaRPr lang="en-US" sz="3200" b="1" i="1">
              <a:solidFill>
                <a:srgbClr val="990033"/>
              </a:solidFill>
              <a:latin typeface="Arial" charset="0"/>
            </a:endParaRPr>
          </a:p>
          <a:p>
            <a:pPr algn="ctr"/>
            <a:r>
              <a:rPr lang="ru-RU" sz="3200" b="1" i="1">
                <a:solidFill>
                  <a:srgbClr val="FF0000"/>
                </a:solidFill>
                <a:latin typeface="Arial" charset="0"/>
              </a:rPr>
              <a:t>прикладное значение</a:t>
            </a:r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 </a:t>
            </a:r>
            <a:endParaRPr lang="en-US" sz="3200" b="1" i="1">
              <a:solidFill>
                <a:srgbClr val="990033"/>
              </a:solidFill>
              <a:latin typeface="Arial" charset="0"/>
            </a:endParaRPr>
          </a:p>
          <a:p>
            <a:pPr algn="ctr"/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во многих областях науки, являются </a:t>
            </a:r>
            <a:endParaRPr lang="en-US" sz="3200" b="1" i="1">
              <a:solidFill>
                <a:srgbClr val="990033"/>
              </a:solidFill>
              <a:latin typeface="Arial" charset="0"/>
            </a:endParaRPr>
          </a:p>
          <a:p>
            <a:pPr algn="ctr"/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основным аппаратом</a:t>
            </a:r>
            <a:endParaRPr lang="en-US" sz="3200" b="1" i="1">
              <a:solidFill>
                <a:srgbClr val="990033"/>
              </a:solidFill>
              <a:latin typeface="Arial" charset="0"/>
            </a:endParaRPr>
          </a:p>
          <a:p>
            <a:pPr algn="ctr"/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 для расчетов </a:t>
            </a:r>
            <a:endParaRPr lang="en-US" sz="3200" b="1" i="1">
              <a:solidFill>
                <a:srgbClr val="990033"/>
              </a:solidFill>
              <a:latin typeface="Arial" charset="0"/>
            </a:endParaRPr>
          </a:p>
          <a:p>
            <a:pPr algn="ctr"/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в </a:t>
            </a:r>
            <a:r>
              <a:rPr lang="ru-RU" sz="3200" b="1" i="1">
                <a:solidFill>
                  <a:srgbClr val="FF0000"/>
                </a:solidFill>
                <a:latin typeface="Arial" charset="0"/>
              </a:rPr>
              <a:t>электротехнике</a:t>
            </a:r>
            <a:r>
              <a:rPr lang="ru-RU" sz="3200" b="1" i="1">
                <a:solidFill>
                  <a:srgbClr val="990033"/>
                </a:solidFill>
                <a:latin typeface="Arial" charset="0"/>
              </a:rPr>
              <a:t> и </a:t>
            </a:r>
            <a:r>
              <a:rPr lang="ru-RU" sz="3200" b="1" i="1">
                <a:solidFill>
                  <a:srgbClr val="FF0000"/>
                </a:solidFill>
                <a:latin typeface="Arial" charset="0"/>
              </a:rPr>
              <a:t>связи.</a:t>
            </a:r>
            <a:r>
              <a:rPr lang="ru-RU" sz="3200" b="1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pic>
        <p:nvPicPr>
          <p:cNvPr id="81923" name="Picture 3" descr="cosf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765175"/>
            <a:ext cx="4105275" cy="2247900"/>
          </a:xfrm>
          <a:prstGeom prst="rect">
            <a:avLst/>
          </a:prstGeom>
          <a:noFill/>
        </p:spPr>
      </p:pic>
      <p:pic>
        <p:nvPicPr>
          <p:cNvPr id="81924" name="Picture 4" descr="menu-3a"/>
          <p:cNvPicPr>
            <a:picLocks noChangeAspect="1" noChangeArrowheads="1"/>
          </p:cNvPicPr>
          <p:nvPr/>
        </p:nvPicPr>
        <p:blipFill>
          <a:blip r:embed="rId3" cstate="print"/>
          <a:srcRect l="22617" r="24640" b="17804"/>
          <a:stretch>
            <a:fillRect/>
          </a:stretch>
        </p:blipFill>
        <p:spPr bwMode="auto">
          <a:xfrm>
            <a:off x="1692275" y="188913"/>
            <a:ext cx="13160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5" name="Picture 5" descr="4_4_telef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3573463"/>
            <a:ext cx="2089150" cy="2159000"/>
          </a:xfrm>
          <a:prstGeom prst="rect">
            <a:avLst/>
          </a:prstGeom>
          <a:noFill/>
          <a:ln w="76200" cmpd="tri">
            <a:solidFill>
              <a:srgbClr val="FF66CC"/>
            </a:solidFill>
            <a:miter lim="800000"/>
            <a:headEnd/>
            <a:tailEnd/>
          </a:ln>
        </p:spPr>
      </p:pic>
      <p:pic>
        <p:nvPicPr>
          <p:cNvPr id="81926" name="Picture 6" descr="electricit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5373688"/>
            <a:ext cx="2305050" cy="1176337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CB7-AAE8-4055-9F5C-4C1568952FA2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076700"/>
            <a:ext cx="8713787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ru-RU" sz="4000" i="1">
                <a:solidFill>
                  <a:srgbClr val="A50021"/>
                </a:solidFill>
              </a:rPr>
              <a:t>Применяются</a:t>
            </a:r>
            <a:br>
              <a:rPr lang="ru-RU" sz="4000" i="1">
                <a:solidFill>
                  <a:srgbClr val="A50021"/>
                </a:solidFill>
              </a:rPr>
            </a:br>
            <a:r>
              <a:rPr lang="ru-RU" sz="4000" i="1">
                <a:solidFill>
                  <a:srgbClr val="A50021"/>
                </a:solidFill>
              </a:rPr>
              <a:t>        при </a:t>
            </a:r>
            <a:br>
              <a:rPr lang="ru-RU" sz="4000" i="1">
                <a:solidFill>
                  <a:srgbClr val="A50021"/>
                </a:solidFill>
              </a:rPr>
            </a:br>
            <a:r>
              <a:rPr lang="ru-RU" sz="4000" i="1">
                <a:solidFill>
                  <a:srgbClr val="A50021"/>
                </a:solidFill>
              </a:rPr>
              <a:t>конструировании</a:t>
            </a:r>
            <a:r>
              <a:rPr lang="en-US" sz="4000" i="1">
                <a:solidFill>
                  <a:srgbClr val="0000FF"/>
                </a:solidFill>
              </a:rPr>
              <a:t/>
            </a:r>
            <a:br>
              <a:rPr lang="en-US" sz="4000" i="1">
                <a:solidFill>
                  <a:srgbClr val="0000FF"/>
                </a:solidFill>
              </a:rPr>
            </a:br>
            <a:r>
              <a:rPr lang="en-US" sz="4000" i="1">
                <a:solidFill>
                  <a:srgbClr val="0000FF"/>
                </a:solidFill>
              </a:rPr>
              <a:t/>
            </a:r>
            <a:br>
              <a:rPr lang="en-US" sz="4000" i="1">
                <a:solidFill>
                  <a:srgbClr val="0000FF"/>
                </a:solidFill>
              </a:rPr>
            </a:br>
            <a:r>
              <a:rPr lang="ru-RU" sz="4000" i="1">
                <a:solidFill>
                  <a:srgbClr val="0000FF"/>
                </a:solidFill>
              </a:rPr>
              <a:t> </a:t>
            </a:r>
            <a:r>
              <a:rPr lang="en-US" sz="4000" i="1">
                <a:solidFill>
                  <a:srgbClr val="0000FF"/>
                </a:solidFill>
              </a:rPr>
              <a:t>  </a:t>
            </a:r>
            <a:r>
              <a:rPr lang="ru-RU" sz="4000" i="1">
                <a:solidFill>
                  <a:srgbClr val="0000FF"/>
                </a:solidFill>
              </a:rPr>
              <a:t>      </a:t>
            </a:r>
            <a:r>
              <a:rPr lang="ru-RU" sz="4800" i="1">
                <a:solidFill>
                  <a:srgbClr val="FF0000"/>
                </a:solidFill>
              </a:rPr>
              <a:t>ракет и    самолетов</a:t>
            </a:r>
          </a:p>
        </p:txBody>
      </p:sp>
      <p:pic>
        <p:nvPicPr>
          <p:cNvPr id="82947" name="Picture 3" descr="http://www.vko.ru/pictures/2005_24/23_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5219700" y="2565400"/>
            <a:ext cx="3744913" cy="2495550"/>
          </a:xfrm>
          <a:noFill/>
          <a:ln w="76200" cmpd="tri">
            <a:solidFill>
              <a:srgbClr val="666633"/>
            </a:solidFill>
          </a:ln>
        </p:spPr>
      </p:pic>
      <p:pic>
        <p:nvPicPr>
          <p:cNvPr id="82948" name="Picture 4" descr="http://www.fonetix.ru/img/japtalk/355820_20011122184105.jp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r:link="rId5" cstate="print"/>
          <a:srcRect/>
          <a:stretch>
            <a:fillRect/>
          </a:stretch>
        </p:blipFill>
        <p:spPr>
          <a:xfrm>
            <a:off x="3563938" y="908050"/>
            <a:ext cx="2592387" cy="1936750"/>
          </a:xfrm>
          <a:noFill/>
          <a:ln w="76200" cmpd="tri">
            <a:solidFill>
              <a:srgbClr val="3399FF"/>
            </a:solidFill>
          </a:ln>
        </p:spPr>
      </p:pic>
      <p:pic>
        <p:nvPicPr>
          <p:cNvPr id="82949" name="Picture 5" descr="http://www.nrs.com/aimages/05_05/290505_40828_93143_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6" r:link="rId7" cstate="print"/>
          <a:srcRect/>
          <a:stretch>
            <a:fillRect/>
          </a:stretch>
        </p:blipFill>
        <p:spPr>
          <a:xfrm flipH="1">
            <a:off x="827088" y="333375"/>
            <a:ext cx="2879725" cy="1858963"/>
          </a:xfrm>
          <a:noFill/>
          <a:ln w="76200" cmpd="tri">
            <a:solidFill>
              <a:srgbClr val="0099FF"/>
            </a:solidFill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8209-845E-4EA9-A83F-B1BC6846639B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133600"/>
            <a:ext cx="5051425" cy="120015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ru-RU" i="1">
                <a:solidFill>
                  <a:srgbClr val="990033"/>
                </a:solidFill>
              </a:rPr>
              <a:t>При вычерчивании</a:t>
            </a:r>
            <a:r>
              <a:rPr lang="ru-RU" i="1"/>
              <a:t/>
            </a:r>
            <a:br>
              <a:rPr lang="ru-RU" i="1"/>
            </a:br>
            <a:r>
              <a:rPr lang="ru-RU" i="1">
                <a:solidFill>
                  <a:srgbClr val="FF0000"/>
                </a:solidFill>
              </a:rPr>
              <a:t>географических карт</a:t>
            </a:r>
          </a:p>
        </p:txBody>
      </p:sp>
      <p:pic>
        <p:nvPicPr>
          <p:cNvPr id="83971" name="Picture 3" descr="http://www.tai-land.ru/maps/thailand_pol_20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r:link="rId3" cstate="print"/>
          <a:srcRect l="6900" t="3528" r="3165" b="24695"/>
          <a:stretch>
            <a:fillRect/>
          </a:stretch>
        </p:blipFill>
        <p:spPr>
          <a:xfrm>
            <a:off x="5292725" y="549275"/>
            <a:ext cx="3079750" cy="4525963"/>
          </a:xfrm>
          <a:noFill/>
          <a:ln w="76200" cmpd="tri">
            <a:solidFill>
              <a:schemeClr val="accent1"/>
            </a:solidFill>
          </a:ln>
        </p:spPr>
      </p:pic>
      <p:pic>
        <p:nvPicPr>
          <p:cNvPr id="83972" name="Picture 4" descr="http://students.russianplanet.ru/geography/images/mapeaster600-36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r:link="rId5" cstate="print"/>
          <a:srcRect/>
          <a:stretch>
            <a:fillRect/>
          </a:stretch>
        </p:blipFill>
        <p:spPr>
          <a:xfrm>
            <a:off x="3851275" y="3933825"/>
            <a:ext cx="2876550" cy="2478088"/>
          </a:xfrm>
          <a:noFill/>
          <a:ln w="76200" cmpd="tri">
            <a:solidFill>
              <a:schemeClr val="accent1"/>
            </a:solidFill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4972-18C5-4A95-BB04-ACEFD4D43C54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p:graphicFrame>
        <p:nvGraphicFramePr>
          <p:cNvPr id="134147" name="Object 5"/>
          <p:cNvGraphicFramePr>
            <a:graphicFrameLocks noChangeAspect="1"/>
          </p:cNvGraphicFramePr>
          <p:nvPr/>
        </p:nvGraphicFramePr>
        <p:xfrm>
          <a:off x="714348" y="1785926"/>
          <a:ext cx="6497638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8" name="Формула" r:id="rId3" imgW="1231560" imgH="203040" progId="Equation.3">
                  <p:embed/>
                </p:oleObj>
              </mc:Choice>
              <mc:Fallback>
                <p:oleObj name="Формула" r:id="rId3" imgW="123156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785926"/>
                        <a:ext cx="6497638" cy="903287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8" name="Object 5"/>
          <p:cNvGraphicFramePr>
            <a:graphicFrameLocks noChangeAspect="1"/>
          </p:cNvGraphicFramePr>
          <p:nvPr/>
        </p:nvGraphicFramePr>
        <p:xfrm>
          <a:off x="1576388" y="3429000"/>
          <a:ext cx="57578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9" name="Формула" r:id="rId5" imgW="1091880" imgH="203040" progId="Equation.3">
                  <p:embed/>
                </p:oleObj>
              </mc:Choice>
              <mc:Fallback>
                <p:oleObj name="Формула" r:id="rId5" imgW="10918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3429000"/>
                        <a:ext cx="5757862" cy="903288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3324225" y="5143500"/>
          <a:ext cx="5357813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0" name="Формула" r:id="rId7" imgW="1015920" imgH="203040" progId="Equation.3">
                  <p:embed/>
                </p:oleObj>
              </mc:Choice>
              <mc:Fallback>
                <p:oleObj name="Формула" r:id="rId7" imgW="10159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5143500"/>
                        <a:ext cx="5357813" cy="903288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http://travel.rin.ru/uni/images/pages/small/1584-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4932363" y="260350"/>
            <a:ext cx="3054350" cy="2160588"/>
          </a:xfrm>
          <a:noFill/>
          <a:ln w="76200" cmpd="tri">
            <a:solidFill>
              <a:srgbClr val="333300"/>
            </a:solidFill>
          </a:ln>
        </p:spPr>
      </p:pic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125538"/>
            <a:ext cx="8785225" cy="4392612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ru-RU" i="1">
                <a:solidFill>
                  <a:srgbClr val="990000"/>
                </a:solidFill>
              </a:rPr>
              <a:t>В исследовании</a:t>
            </a:r>
            <a:br>
              <a:rPr lang="ru-RU" i="1">
                <a:solidFill>
                  <a:srgbClr val="990000"/>
                </a:solidFill>
              </a:rPr>
            </a:br>
            <a:r>
              <a:rPr lang="ru-RU" i="1">
                <a:solidFill>
                  <a:srgbClr val="990000"/>
                </a:solidFill>
              </a:rPr>
              <a:t/>
            </a:r>
            <a:br>
              <a:rPr lang="ru-RU" i="1">
                <a:solidFill>
                  <a:srgbClr val="990000"/>
                </a:solidFill>
              </a:rPr>
            </a:br>
            <a:r>
              <a:rPr lang="ru-RU" i="1">
                <a:solidFill>
                  <a:srgbClr val="990000"/>
                </a:solidFill>
              </a:rPr>
              <a:t>                     </a:t>
            </a:r>
            <a:r>
              <a:rPr lang="ru-RU" sz="4800" i="1">
                <a:solidFill>
                  <a:srgbClr val="FF0000"/>
                </a:solidFill>
              </a:rPr>
              <a:t>течения  воды,</a:t>
            </a:r>
            <a:r>
              <a:rPr lang="ru-RU" sz="4800" i="1">
                <a:solidFill>
                  <a:srgbClr val="A50021"/>
                </a:solidFill>
              </a:rPr>
              <a:t> </a:t>
            </a:r>
            <a:br>
              <a:rPr lang="ru-RU" sz="4800" i="1">
                <a:solidFill>
                  <a:srgbClr val="A50021"/>
                </a:solidFill>
              </a:rPr>
            </a:br>
            <a:r>
              <a:rPr lang="ru-RU" sz="4800" i="1">
                <a:solidFill>
                  <a:srgbClr val="A50021"/>
                </a:solidFill>
              </a:rPr>
              <a:t>                      а также </a:t>
            </a:r>
            <a:br>
              <a:rPr lang="ru-RU" sz="4800" i="1">
                <a:solidFill>
                  <a:srgbClr val="A50021"/>
                </a:solidFill>
              </a:rPr>
            </a:br>
            <a:r>
              <a:rPr lang="ru-RU" sz="4800" i="1">
                <a:solidFill>
                  <a:srgbClr val="A50021"/>
                </a:solidFill>
              </a:rPr>
              <a:t>                        во многих </a:t>
            </a:r>
            <a:br>
              <a:rPr lang="ru-RU" sz="4800" i="1">
                <a:solidFill>
                  <a:srgbClr val="A50021"/>
                </a:solidFill>
              </a:rPr>
            </a:br>
            <a:r>
              <a:rPr lang="ru-RU" sz="4800" i="1">
                <a:solidFill>
                  <a:srgbClr val="A50021"/>
                </a:solidFill>
              </a:rPr>
              <a:t>                          других науках.</a:t>
            </a:r>
            <a:endParaRPr lang="ru-RU" sz="4800" i="1">
              <a:solidFill>
                <a:srgbClr val="FF0000"/>
              </a:solidFill>
            </a:endParaRPr>
          </a:p>
        </p:txBody>
      </p:sp>
      <p:pic>
        <p:nvPicPr>
          <p:cNvPr id="84996" name="Picture 4" descr="http://avp.travel.ru/vodopad_niz_gri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r:link="rId5" cstate="print"/>
          <a:srcRect t="1398"/>
          <a:stretch>
            <a:fillRect/>
          </a:stretch>
        </p:blipFill>
        <p:spPr>
          <a:xfrm>
            <a:off x="539750" y="2420938"/>
            <a:ext cx="2733675" cy="3889375"/>
          </a:xfrm>
          <a:noFill/>
          <a:ln w="76200" cmpd="tri">
            <a:solidFill>
              <a:srgbClr val="333300"/>
            </a:solidFill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4972-18C5-4A95-BB04-ACEFD4D43C54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3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92375"/>
            <a:ext cx="7834313" cy="2943225"/>
          </a:xfrm>
        </p:spPr>
        <p:txBody>
          <a:bodyPr/>
          <a:lstStyle/>
          <a:p>
            <a:pPr algn="l"/>
            <a:r>
              <a:rPr lang="ru-RU" sz="4000" b="1" i="1">
                <a:solidFill>
                  <a:srgbClr val="990000"/>
                </a:solidFill>
              </a:rPr>
              <a:t>Решение.</a:t>
            </a:r>
            <a:r>
              <a:rPr lang="ru-RU" sz="4000"/>
              <a:t> </a:t>
            </a:r>
            <a:br>
              <a:rPr lang="ru-RU" sz="4000"/>
            </a:br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Согласно условию равенства комплексных чисел имеем </a:t>
            </a:r>
            <a:br>
              <a:rPr lang="ru-RU" sz="480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ru-RU" sz="4800" i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 = 15, 5</a:t>
            </a:r>
            <a:r>
              <a:rPr lang="ru-RU" sz="4800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 = – 7.</a:t>
            </a:r>
            <a:br>
              <a:rPr lang="ru-RU" sz="480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4000">
                <a:solidFill>
                  <a:srgbClr val="0000FF"/>
                </a:solidFill>
              </a:rPr>
              <a:t>              </a:t>
            </a:r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Отсюда</a:t>
            </a:r>
            <a:endParaRPr lang="ru-RU" sz="4000">
              <a:solidFill>
                <a:srgbClr val="0000FF"/>
              </a:solidFill>
            </a:endParaRPr>
          </a:p>
        </p:txBody>
      </p:sp>
      <p:graphicFrame>
        <p:nvGraphicFramePr>
          <p:cNvPr id="70664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00563" y="4797425"/>
          <a:ext cx="3698875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Equation" r:id="rId3" imgW="901440" imgH="393480" progId="Equation.3">
                  <p:embed/>
                </p:oleObj>
              </mc:Choice>
              <mc:Fallback>
                <p:oleObj name="Equation" r:id="rId3" imgW="90144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4797425"/>
                        <a:ext cx="3698875" cy="1614488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468313" y="620713"/>
            <a:ext cx="75311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i="1">
                <a:solidFill>
                  <a:srgbClr val="0000FF"/>
                </a:solidFill>
              </a:rPr>
              <a:t>Найти </a:t>
            </a:r>
            <a:r>
              <a:rPr lang="ru-RU" sz="4800" b="1" i="1">
                <a:solidFill>
                  <a:srgbClr val="0000FF"/>
                </a:solidFill>
              </a:rPr>
              <a:t>x</a:t>
            </a:r>
            <a:r>
              <a:rPr lang="ru-RU" sz="4800" i="1">
                <a:solidFill>
                  <a:srgbClr val="0000FF"/>
                </a:solidFill>
              </a:rPr>
              <a:t> и </a:t>
            </a:r>
            <a:r>
              <a:rPr lang="ru-RU" sz="4800" b="1" i="1">
                <a:solidFill>
                  <a:srgbClr val="0000FF"/>
                </a:solidFill>
              </a:rPr>
              <a:t>y</a:t>
            </a:r>
            <a:r>
              <a:rPr lang="ru-RU" sz="4800" i="1">
                <a:solidFill>
                  <a:srgbClr val="0000FF"/>
                </a:solidFill>
              </a:rPr>
              <a:t> из равенства:</a:t>
            </a:r>
            <a:br>
              <a:rPr lang="ru-RU" sz="4800" i="1">
                <a:solidFill>
                  <a:srgbClr val="0000FF"/>
                </a:solidFill>
              </a:rPr>
            </a:br>
            <a:r>
              <a:rPr lang="ru-RU" sz="4000">
                <a:solidFill>
                  <a:srgbClr val="0000FF"/>
                </a:solidFill>
                <a:latin typeface="Arial" charset="0"/>
              </a:rPr>
              <a:t>           </a:t>
            </a:r>
            <a:r>
              <a:rPr lang="en-US" sz="40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6000" b="1">
                <a:solidFill>
                  <a:srgbClr val="0000FF"/>
                </a:solidFill>
              </a:rPr>
              <a:t>3</a:t>
            </a:r>
            <a:r>
              <a:rPr lang="en-US" sz="6000" b="1" i="1">
                <a:solidFill>
                  <a:srgbClr val="0000FF"/>
                </a:solidFill>
              </a:rPr>
              <a:t>y</a:t>
            </a:r>
            <a:r>
              <a:rPr lang="en-US" sz="6000" b="1">
                <a:solidFill>
                  <a:srgbClr val="0000FF"/>
                </a:solidFill>
              </a:rPr>
              <a:t> + 5</a:t>
            </a:r>
            <a:r>
              <a:rPr lang="en-US" sz="6000" b="1" i="1">
                <a:solidFill>
                  <a:srgbClr val="0000FF"/>
                </a:solidFill>
              </a:rPr>
              <a:t>xi</a:t>
            </a:r>
            <a:r>
              <a:rPr lang="en-US" sz="6000" b="1">
                <a:solidFill>
                  <a:srgbClr val="0000FF"/>
                </a:solidFill>
              </a:rPr>
              <a:t> = 15 – 7</a:t>
            </a:r>
            <a:r>
              <a:rPr lang="en-US" sz="6000" i="1">
                <a:solidFill>
                  <a:srgbClr val="0000FF"/>
                </a:solidFill>
              </a:rPr>
              <a:t>i</a:t>
            </a:r>
            <a:r>
              <a:rPr lang="en-US" sz="6000">
                <a:solidFill>
                  <a:srgbClr val="0000FF"/>
                </a:solidFill>
              </a:rPr>
              <a:t>;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/>
            </a:r>
            <a:br>
              <a:rPr lang="en-US">
                <a:solidFill>
                  <a:srgbClr val="0000FF"/>
                </a:solidFill>
                <a:latin typeface="Arial" charset="0"/>
              </a:rPr>
            </a:br>
            <a:endParaRPr lang="ru-RU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395288" y="0"/>
            <a:ext cx="32035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 b="1" i="1">
                <a:solidFill>
                  <a:srgbClr val="990000"/>
                </a:solidFill>
                <a:latin typeface="Arial" charset="0"/>
              </a:rPr>
              <a:t>Пример .</a:t>
            </a:r>
            <a:br>
              <a:rPr lang="ru-RU" sz="4800" b="1" i="1">
                <a:solidFill>
                  <a:srgbClr val="990000"/>
                </a:solidFill>
                <a:latin typeface="Arial" charset="0"/>
              </a:rPr>
            </a:br>
            <a:endParaRPr lang="ru-RU" sz="4800" b="1" i="1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8209-845E-4EA9-A83F-B1BC6846639B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0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6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116013" y="549275"/>
            <a:ext cx="6738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990000"/>
                </a:solidFill>
                <a:latin typeface="Arial" charset="0"/>
              </a:rPr>
              <a:t>Выполните действия: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214282" y="1643050"/>
          <a:ext cx="4648228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2" name="Формула" r:id="rId3" imgW="1041120" imgH="203040" progId="Equation.3">
                  <p:embed/>
                </p:oleObj>
              </mc:Choice>
              <mc:Fallback>
                <p:oleObj name="Формула" r:id="rId3" imgW="104112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643050"/>
                        <a:ext cx="4648228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52" name="Object 12"/>
          <p:cNvGraphicFramePr>
            <a:graphicFrameLocks noChangeAspect="1"/>
          </p:cNvGraphicFramePr>
          <p:nvPr/>
        </p:nvGraphicFramePr>
        <p:xfrm>
          <a:off x="214282" y="2571744"/>
          <a:ext cx="2857521" cy="991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3" name="Формула" r:id="rId5" imgW="647640" imgH="228600" progId="Equation.3">
                  <p:embed/>
                </p:oleObj>
              </mc:Choice>
              <mc:Fallback>
                <p:oleObj name="Формула" r:id="rId5" imgW="6476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571744"/>
                        <a:ext cx="2857521" cy="9916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214282" y="3571876"/>
          <a:ext cx="4357718" cy="85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4" name="Формула" r:id="rId7" imgW="1015920" imgH="203040" progId="Equation.3">
                  <p:embed/>
                </p:oleObj>
              </mc:Choice>
              <mc:Fallback>
                <p:oleObj name="Формула" r:id="rId7" imgW="101592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3571876"/>
                        <a:ext cx="4357718" cy="857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7" name="Object 17"/>
          <p:cNvGraphicFramePr>
            <a:graphicFrameLocks noChangeAspect="1"/>
          </p:cNvGraphicFramePr>
          <p:nvPr/>
        </p:nvGraphicFramePr>
        <p:xfrm>
          <a:off x="285720" y="4572008"/>
          <a:ext cx="2500330" cy="181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5" name="Формула" r:id="rId9" imgW="533160" imgH="393480" progId="Equation.3">
                  <p:embed/>
                </p:oleObj>
              </mc:Choice>
              <mc:Fallback>
                <p:oleObj name="Формула" r:id="rId9" imgW="53316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4572008"/>
                        <a:ext cx="2500330" cy="1816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6804025" y="55895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i="1">
              <a:solidFill>
                <a:schemeClr val="tx2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CB7-AAE8-4055-9F5C-4C1568952FA2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6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6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116013" y="549275"/>
            <a:ext cx="6738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990000"/>
                </a:solidFill>
                <a:latin typeface="Arial" charset="0"/>
              </a:rPr>
              <a:t>Выполните действия:</a:t>
            </a:r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3286116" y="1571612"/>
          <a:ext cx="2500330" cy="174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4" name="Формула" r:id="rId3" imgW="520560" imgH="393480" progId="Equation.3">
                  <p:embed/>
                </p:oleObj>
              </mc:Choice>
              <mc:Fallback>
                <p:oleObj name="Формула" r:id="rId3" imgW="520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1571612"/>
                        <a:ext cx="2500330" cy="1747562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6804025" y="55895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i="1">
              <a:solidFill>
                <a:schemeClr val="tx2"/>
              </a:solidFill>
            </a:endParaRPr>
          </a:p>
        </p:txBody>
      </p:sp>
      <p:graphicFrame>
        <p:nvGraphicFramePr>
          <p:cNvPr id="133129" name="Object 5"/>
          <p:cNvGraphicFramePr>
            <a:graphicFrameLocks noChangeAspect="1"/>
          </p:cNvGraphicFramePr>
          <p:nvPr/>
        </p:nvGraphicFramePr>
        <p:xfrm>
          <a:off x="3071802" y="3786190"/>
          <a:ext cx="310991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5" name="Формула" r:id="rId5" imgW="647640" imgH="228600" progId="Equation.3">
                  <p:embed/>
                </p:oleObj>
              </mc:Choice>
              <mc:Fallback>
                <p:oleObj name="Формула" r:id="rId5" imgW="64764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786190"/>
                        <a:ext cx="3109913" cy="1016000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30" name="Object 5"/>
          <p:cNvGraphicFramePr>
            <a:graphicFrameLocks noChangeAspect="1"/>
          </p:cNvGraphicFramePr>
          <p:nvPr/>
        </p:nvGraphicFramePr>
        <p:xfrm>
          <a:off x="2381250" y="5341938"/>
          <a:ext cx="4633913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6" name="Формула" r:id="rId7" imgW="965160" imgH="203040" progId="Equation.3">
                  <p:embed/>
                </p:oleObj>
              </mc:Choice>
              <mc:Fallback>
                <p:oleObj name="Формула" r:id="rId7" imgW="96516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5341938"/>
                        <a:ext cx="4633913" cy="903287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CB7-AAE8-4055-9F5C-4C1568952FA2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99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499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6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116013" y="549275"/>
            <a:ext cx="6738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990000"/>
                </a:solidFill>
                <a:latin typeface="Arial" charset="0"/>
              </a:rPr>
              <a:t>Выполните действия:</a:t>
            </a:r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822325" y="1412875"/>
          <a:ext cx="7354888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2" name="Формула" r:id="rId3" imgW="1346040" imgH="393480" progId="Equation.3">
                  <p:embed/>
                </p:oleObj>
              </mc:Choice>
              <mc:Fallback>
                <p:oleObj name="Формула" r:id="rId3" imgW="13460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1412875"/>
                        <a:ext cx="7354888" cy="1987550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0" y="4540250"/>
          <a:ext cx="205105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3" name="Формула" r:id="rId5" imgW="418918" imgH="393529" progId="Equation.3">
                  <p:embed/>
                </p:oleObj>
              </mc:Choice>
              <mc:Fallback>
                <p:oleObj name="Формула" r:id="rId5" imgW="418918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38377"/>
                      <a:stretch>
                        <a:fillRect/>
                      </a:stretch>
                    </p:blipFill>
                    <p:spPr bwMode="auto">
                      <a:xfrm>
                        <a:off x="0" y="4540250"/>
                        <a:ext cx="205105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0" y="3860800"/>
          <a:ext cx="205105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4" name="Формула" r:id="rId7" imgW="418918" imgH="393529" progId="Equation.3">
                  <p:embed/>
                </p:oleObj>
              </mc:Choice>
              <mc:Fallback>
                <p:oleObj name="Формула" r:id="rId7" imgW="418918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3067"/>
                      <a:stretch>
                        <a:fillRect/>
                      </a:stretch>
                    </p:blipFill>
                    <p:spPr bwMode="auto">
                      <a:xfrm>
                        <a:off x="0" y="3860800"/>
                        <a:ext cx="205105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835150" y="3860800"/>
          <a:ext cx="1657350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5" name="Формула" r:id="rId8" imgW="342720" imgH="393480" progId="Equation.3">
                  <p:embed/>
                </p:oleObj>
              </mc:Choice>
              <mc:Fallback>
                <p:oleObj name="Формула" r:id="rId8" imgW="34272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860800"/>
                        <a:ext cx="1657350" cy="179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52" name="Object 12"/>
          <p:cNvGraphicFramePr>
            <a:graphicFrameLocks noChangeAspect="1"/>
          </p:cNvGraphicFramePr>
          <p:nvPr/>
        </p:nvGraphicFramePr>
        <p:xfrm>
          <a:off x="3419475" y="4221163"/>
          <a:ext cx="1584325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6" name="Формула" r:id="rId10" imgW="279360" imgH="177480" progId="Equation.3">
                  <p:embed/>
                </p:oleObj>
              </mc:Choice>
              <mc:Fallback>
                <p:oleObj name="Формула" r:id="rId10" imgW="27936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221163"/>
                        <a:ext cx="1584325" cy="99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4859338" y="4491038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2"/>
                </a:solidFill>
                <a:latin typeface="Arial" charset="0"/>
              </a:rPr>
              <a:t>=</a:t>
            </a:r>
            <a:endParaRPr lang="ru-RU" sz="4400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5292725" y="3860800"/>
          <a:ext cx="2087563" cy="198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7" name="Формула" r:id="rId12" imgW="406048" imgH="393359" progId="Equation.3">
                  <p:embed/>
                </p:oleObj>
              </mc:Choice>
              <mc:Fallback>
                <p:oleObj name="Формула" r:id="rId12" imgW="406048" imgH="39335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860800"/>
                        <a:ext cx="2087563" cy="198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7" name="Object 17"/>
          <p:cNvGraphicFramePr>
            <a:graphicFrameLocks noChangeAspect="1"/>
          </p:cNvGraphicFramePr>
          <p:nvPr/>
        </p:nvGraphicFramePr>
        <p:xfrm>
          <a:off x="7235825" y="4292600"/>
          <a:ext cx="1584325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8" name="Формула" r:id="rId14" imgW="279360" imgH="177480" progId="Equation.3">
                  <p:embed/>
                </p:oleObj>
              </mc:Choice>
              <mc:Fallback>
                <p:oleObj name="Формула" r:id="rId14" imgW="279360" imgH="177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4292600"/>
                        <a:ext cx="1584325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8532813" y="4508500"/>
            <a:ext cx="6111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i="1">
                <a:solidFill>
                  <a:schemeClr val="tx2"/>
                </a:solidFill>
                <a:latin typeface="Arial" charset="0"/>
              </a:rPr>
              <a:t>=</a:t>
            </a:r>
            <a:endParaRPr lang="ru-RU" sz="4400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 flipH="1">
            <a:off x="3924300" y="5734050"/>
            <a:ext cx="546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i="1">
                <a:solidFill>
                  <a:schemeClr val="tx2"/>
                </a:solidFill>
                <a:latin typeface="Arial" charset="0"/>
              </a:rPr>
              <a:t>=</a:t>
            </a:r>
            <a:endParaRPr lang="ru-RU" sz="4400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4427538" y="5516563"/>
            <a:ext cx="5651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6600" b="1" i="1">
                <a:latin typeface="Arial" charset="0"/>
              </a:rPr>
              <a:t>2</a:t>
            </a:r>
          </a:p>
        </p:txBody>
      </p:sp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6804025" y="55895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i="1">
              <a:solidFill>
                <a:schemeClr val="tx2"/>
              </a:solidFill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CB7-AAE8-4055-9F5C-4C1568952FA2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7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8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7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7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7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0"/>
                            </p:stCondLst>
                            <p:childTnLst>
                              <p:par>
                                <p:cTn id="69" presetID="26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6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ru-RU" b="1" i="1">
                <a:solidFill>
                  <a:srgbClr val="990000"/>
                </a:solidFill>
              </a:rPr>
              <a:t>Домашняя работа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1125538"/>
            <a:ext cx="9109075" cy="5375296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sz="6600" dirty="0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en-US" sz="4000" dirty="0">
                <a:latin typeface="Times New Roman" pitchFamily="18" charset="0"/>
              </a:rPr>
              <a:t> 2)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</a:rPr>
              <a:t>Вычислить: </a:t>
            </a:r>
            <a:endParaRPr lang="ru-RU" sz="4800" dirty="0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en-US" sz="4000" dirty="0">
                <a:latin typeface="Times New Roman" pitchFamily="18" charset="0"/>
              </a:rPr>
              <a:t>  </a:t>
            </a:r>
            <a:r>
              <a:rPr lang="en-US" sz="4000" dirty="0" smtClean="0">
                <a:latin typeface="Times New Roman" pitchFamily="18" charset="0"/>
              </a:rPr>
              <a:t>1. (</a:t>
            </a:r>
            <a:r>
              <a:rPr lang="ru-RU" sz="4000" dirty="0" smtClean="0">
                <a:latin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</a:rPr>
              <a:t>+ </a:t>
            </a:r>
            <a:r>
              <a:rPr lang="ru-RU" sz="4000" dirty="0" smtClean="0">
                <a:latin typeface="Times New Roman" pitchFamily="18" charset="0"/>
              </a:rPr>
              <a:t>5</a:t>
            </a:r>
            <a:r>
              <a:rPr lang="en-US" sz="4000" i="1" dirty="0" err="1" smtClean="0">
                <a:latin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</a:rPr>
              <a:t>) </a:t>
            </a:r>
            <a:r>
              <a:rPr lang="en-US" sz="4000" dirty="0">
                <a:latin typeface="Times New Roman" pitchFamily="18" charset="0"/>
              </a:rPr>
              <a:t>+ </a:t>
            </a:r>
            <a:r>
              <a:rPr lang="en-US" sz="4000" dirty="0" smtClean="0">
                <a:latin typeface="Times New Roman" pitchFamily="18" charset="0"/>
              </a:rPr>
              <a:t>(7 </a:t>
            </a:r>
            <a:r>
              <a:rPr lang="en-US" sz="4000" dirty="0">
                <a:latin typeface="Times New Roman" pitchFamily="18" charset="0"/>
              </a:rPr>
              <a:t>– </a:t>
            </a:r>
            <a:r>
              <a:rPr lang="en-US" sz="4000" dirty="0" smtClean="0">
                <a:latin typeface="Times New Roman" pitchFamily="18" charset="0"/>
              </a:rPr>
              <a:t>2</a:t>
            </a:r>
            <a:r>
              <a:rPr lang="en-US" sz="4000" i="1" dirty="0" smtClean="0">
                <a:latin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</a:rPr>
              <a:t>)</a:t>
            </a:r>
          </a:p>
          <a:p>
            <a:pPr marL="609600" indent="-609600">
              <a:buFontTx/>
              <a:buNone/>
            </a:pPr>
            <a:r>
              <a:rPr lang="en-US" sz="4000" i="1" dirty="0" smtClean="0">
                <a:latin typeface="Times New Roman" pitchFamily="18" charset="0"/>
              </a:rPr>
              <a:t>  </a:t>
            </a:r>
            <a:r>
              <a:rPr lang="en-US" sz="4000" dirty="0" smtClean="0">
                <a:latin typeface="Times New Roman" pitchFamily="18" charset="0"/>
              </a:rPr>
              <a:t>2. (– 2 +3</a:t>
            </a:r>
            <a:r>
              <a:rPr lang="en-US" sz="4000" i="1" dirty="0" smtClean="0">
                <a:latin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</a:rPr>
              <a:t>) + (7 – 2</a:t>
            </a:r>
            <a:r>
              <a:rPr lang="en-US" sz="4000" i="1" dirty="0" smtClean="0">
                <a:latin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</a:rPr>
              <a:t>)</a:t>
            </a:r>
          </a:p>
          <a:p>
            <a:pPr marL="609600" indent="-609600">
              <a:buFontTx/>
              <a:buNone/>
            </a:pPr>
            <a:r>
              <a:rPr lang="en-US" sz="4000" dirty="0" smtClean="0">
                <a:latin typeface="Times New Roman" pitchFamily="18" charset="0"/>
              </a:rPr>
              <a:t>   3. </a:t>
            </a:r>
            <a:r>
              <a:rPr lang="ru-RU" sz="4000" dirty="0" smtClean="0">
                <a:latin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</a:rPr>
              <a:t>(6+4i)(5+2i)</a:t>
            </a:r>
          </a:p>
          <a:p>
            <a:pPr marL="609600" indent="-609600">
              <a:buFontTx/>
              <a:buNone/>
            </a:pPr>
            <a:r>
              <a:rPr lang="en-US" sz="4000" smtClean="0">
                <a:latin typeface="Times New Roman" pitchFamily="18" charset="0"/>
              </a:rPr>
              <a:t>   4. </a:t>
            </a:r>
            <a:r>
              <a:rPr lang="en-US" sz="4000" dirty="0" smtClean="0">
                <a:latin typeface="Times New Roman" pitchFamily="18" charset="0"/>
              </a:rPr>
              <a:t>(-2 +3i) (3+5i)</a:t>
            </a:r>
          </a:p>
          <a:p>
            <a:pPr marL="609600" indent="-609600">
              <a:buFontTx/>
              <a:buNone/>
            </a:pPr>
            <a:endParaRPr lang="en-US" sz="4800" dirty="0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endParaRPr lang="en-US" sz="4800" dirty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131888"/>
            <a:ext cx="538801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>
                <a:latin typeface="Arial" charset="0"/>
              </a:rPr>
              <a:t> 1)</a:t>
            </a:r>
            <a:r>
              <a:rPr lang="en-US" dirty="0">
                <a:latin typeface="Arial" charset="0"/>
              </a:rPr>
              <a:t> </a:t>
            </a:r>
            <a:r>
              <a:rPr lang="en-US" sz="6600" dirty="0"/>
              <a:t>(</a:t>
            </a:r>
            <a:r>
              <a:rPr lang="en-US" sz="6600" i="1" dirty="0" smtClean="0"/>
              <a:t>i</a:t>
            </a:r>
            <a:r>
              <a:rPr lang="en-US" sz="6600" i="1" baseline="30000" dirty="0" smtClean="0"/>
              <a:t>66</a:t>
            </a:r>
            <a:r>
              <a:rPr lang="ru-RU" sz="6600" i="1" baseline="30000" dirty="0" smtClean="0"/>
              <a:t> </a:t>
            </a:r>
            <a:r>
              <a:rPr lang="ru-RU" sz="6600" i="1" dirty="0" smtClean="0"/>
              <a:t>; </a:t>
            </a:r>
            <a:r>
              <a:rPr lang="en-US" sz="6600" i="1" dirty="0" err="1" smtClean="0"/>
              <a:t>i</a:t>
            </a:r>
            <a:r>
              <a:rPr lang="ru-RU" sz="6600" i="1" baseline="30000" dirty="0" smtClean="0"/>
              <a:t>143   </a:t>
            </a:r>
            <a:r>
              <a:rPr lang="en-US" sz="6600" i="1" dirty="0" err="1" smtClean="0"/>
              <a:t>i</a:t>
            </a:r>
            <a:r>
              <a:rPr lang="ru-RU" sz="6600" i="1" baseline="30000" dirty="0" smtClean="0"/>
              <a:t>216</a:t>
            </a:r>
            <a:r>
              <a:rPr lang="en-US" sz="6600" dirty="0" smtClean="0"/>
              <a:t>;</a:t>
            </a:r>
            <a:endParaRPr lang="ru-RU" sz="6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ru-RU" b="1" i="1">
                <a:solidFill>
                  <a:srgbClr val="990000"/>
                </a:solidFill>
              </a:rPr>
              <a:t>Домашняя работа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1125538"/>
            <a:ext cx="9109075" cy="3373437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sz="6600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en-US" sz="4000">
                <a:latin typeface="Times New Roman" pitchFamily="18" charset="0"/>
              </a:rPr>
              <a:t> 2)</a:t>
            </a:r>
            <a:r>
              <a:rPr lang="en-US" sz="4800">
                <a:latin typeface="Times New Roman" pitchFamily="18" charset="0"/>
              </a:rPr>
              <a:t> </a:t>
            </a:r>
            <a:r>
              <a:rPr lang="ru-RU" sz="4800">
                <a:latin typeface="Times New Roman" pitchFamily="18" charset="0"/>
              </a:rPr>
              <a:t>Найти </a:t>
            </a:r>
            <a:r>
              <a:rPr lang="ru-RU" sz="4800" i="1">
                <a:latin typeface="Times New Roman" pitchFamily="18" charset="0"/>
              </a:rPr>
              <a:t>x</a:t>
            </a:r>
            <a:r>
              <a:rPr lang="ru-RU" sz="4800">
                <a:latin typeface="Times New Roman" pitchFamily="18" charset="0"/>
              </a:rPr>
              <a:t> и </a:t>
            </a:r>
            <a:r>
              <a:rPr lang="ru-RU" sz="4800" i="1">
                <a:latin typeface="Times New Roman" pitchFamily="18" charset="0"/>
              </a:rPr>
              <a:t>y</a:t>
            </a:r>
            <a:r>
              <a:rPr lang="ru-RU" sz="4800">
                <a:latin typeface="Times New Roman" pitchFamily="18" charset="0"/>
              </a:rPr>
              <a:t> из равенства:</a:t>
            </a:r>
          </a:p>
          <a:p>
            <a:pPr marL="609600" indent="-609600">
              <a:buFontTx/>
              <a:buNone/>
            </a:pPr>
            <a:r>
              <a:rPr lang="en-US" sz="4800">
                <a:latin typeface="Times New Roman" pitchFamily="18" charset="0"/>
              </a:rPr>
              <a:t>  </a:t>
            </a:r>
            <a:r>
              <a:rPr lang="en-US" sz="6000">
                <a:latin typeface="Times New Roman" pitchFamily="18" charset="0"/>
              </a:rPr>
              <a:t>(2</a:t>
            </a:r>
            <a:r>
              <a:rPr lang="en-US" sz="6000" i="1">
                <a:latin typeface="Times New Roman" pitchFamily="18" charset="0"/>
              </a:rPr>
              <a:t>x</a:t>
            </a:r>
            <a:r>
              <a:rPr lang="en-US" sz="6000">
                <a:latin typeface="Times New Roman" pitchFamily="18" charset="0"/>
              </a:rPr>
              <a:t> + 3</a:t>
            </a:r>
            <a:r>
              <a:rPr lang="en-US" sz="6000" i="1">
                <a:latin typeface="Times New Roman" pitchFamily="18" charset="0"/>
              </a:rPr>
              <a:t>y</a:t>
            </a:r>
            <a:r>
              <a:rPr lang="en-US" sz="6000">
                <a:latin typeface="Times New Roman" pitchFamily="18" charset="0"/>
              </a:rPr>
              <a:t>) + (</a:t>
            </a:r>
            <a:r>
              <a:rPr lang="en-US" sz="6000" i="1">
                <a:latin typeface="Times New Roman" pitchFamily="18" charset="0"/>
              </a:rPr>
              <a:t>x</a:t>
            </a:r>
            <a:r>
              <a:rPr lang="en-US" sz="6000">
                <a:latin typeface="Times New Roman" pitchFamily="18" charset="0"/>
              </a:rPr>
              <a:t> – </a:t>
            </a:r>
            <a:r>
              <a:rPr lang="en-US" sz="6000" i="1">
                <a:latin typeface="Times New Roman" pitchFamily="18" charset="0"/>
              </a:rPr>
              <a:t>y</a:t>
            </a:r>
            <a:r>
              <a:rPr lang="en-US" sz="6000">
                <a:latin typeface="Times New Roman" pitchFamily="18" charset="0"/>
              </a:rPr>
              <a:t>)</a:t>
            </a:r>
            <a:r>
              <a:rPr lang="en-US" sz="6000" i="1">
                <a:latin typeface="Times New Roman" pitchFamily="18" charset="0"/>
              </a:rPr>
              <a:t>i</a:t>
            </a:r>
            <a:r>
              <a:rPr lang="en-US" sz="6000">
                <a:latin typeface="Times New Roman" pitchFamily="18" charset="0"/>
              </a:rPr>
              <a:t> = 7 + 6</a:t>
            </a:r>
            <a:r>
              <a:rPr lang="en-US" sz="6000" i="1">
                <a:latin typeface="Times New Roman" pitchFamily="18" charset="0"/>
              </a:rPr>
              <a:t>i</a:t>
            </a:r>
            <a:r>
              <a:rPr lang="en-US" sz="6000">
                <a:latin typeface="Times New Roman" pitchFamily="18" charset="0"/>
              </a:rPr>
              <a:t>.</a:t>
            </a:r>
            <a:r>
              <a:rPr lang="ru-RU" sz="4800">
                <a:latin typeface="Times New Roman" pitchFamily="18" charset="0"/>
              </a:rPr>
              <a:t> </a:t>
            </a:r>
            <a:endParaRPr lang="en-US" sz="4800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endParaRPr lang="en-US" sz="48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684213" y="4437063"/>
          <a:ext cx="8459787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1790700" imgH="393700" progId="Equation.3">
                  <p:embed/>
                </p:oleObj>
              </mc:Choice>
              <mc:Fallback>
                <p:oleObj name="Equation" r:id="rId3" imgW="17907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437063"/>
                        <a:ext cx="8459787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131888"/>
            <a:ext cx="878363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latin typeface="Arial" charset="0"/>
              </a:rPr>
              <a:t> 1)</a:t>
            </a:r>
            <a:r>
              <a:rPr lang="en-US">
                <a:latin typeface="Arial" charset="0"/>
              </a:rPr>
              <a:t> </a:t>
            </a:r>
            <a:r>
              <a:rPr lang="en-US" sz="6600"/>
              <a:t>(</a:t>
            </a:r>
            <a:r>
              <a:rPr lang="en-US" sz="6600" i="1"/>
              <a:t>i</a:t>
            </a:r>
            <a:r>
              <a:rPr lang="en-US" sz="6600" i="1" baseline="30000"/>
              <a:t>63</a:t>
            </a:r>
            <a:r>
              <a:rPr lang="en-US" sz="6600"/>
              <a:t>+</a:t>
            </a:r>
            <a:r>
              <a:rPr lang="en-US" sz="6600" i="1"/>
              <a:t>i</a:t>
            </a:r>
            <a:r>
              <a:rPr lang="en-US" sz="6600" i="1" baseline="30000"/>
              <a:t>17</a:t>
            </a:r>
            <a:r>
              <a:rPr lang="en-US" sz="6600"/>
              <a:t>+</a:t>
            </a:r>
            <a:r>
              <a:rPr lang="en-US" sz="6600" i="1"/>
              <a:t>i</a:t>
            </a:r>
            <a:r>
              <a:rPr lang="en-US" sz="6600" i="1" baseline="30000"/>
              <a:t>13</a:t>
            </a:r>
            <a:r>
              <a:rPr lang="en-US" sz="6600"/>
              <a:t>+</a:t>
            </a:r>
            <a:r>
              <a:rPr lang="en-US" sz="6600" i="1"/>
              <a:t>i</a:t>
            </a:r>
            <a:r>
              <a:rPr lang="en-US" sz="6600" i="1" baseline="30000"/>
              <a:t>82</a:t>
            </a:r>
            <a:r>
              <a:rPr lang="en-US" sz="6600"/>
              <a:t>)(</a:t>
            </a:r>
            <a:r>
              <a:rPr lang="en-US" sz="6600" i="1"/>
              <a:t>i</a:t>
            </a:r>
            <a:r>
              <a:rPr lang="en-US" sz="6600" i="1" baseline="30000"/>
              <a:t>72</a:t>
            </a:r>
            <a:r>
              <a:rPr lang="en-US" sz="6600"/>
              <a:t>–</a:t>
            </a:r>
            <a:r>
              <a:rPr lang="en-US" sz="6600" i="1"/>
              <a:t>i</a:t>
            </a:r>
            <a:r>
              <a:rPr lang="en-US" sz="6600" i="1" baseline="30000"/>
              <a:t>34</a:t>
            </a:r>
            <a:r>
              <a:rPr lang="en-US" sz="6600"/>
              <a:t>);</a:t>
            </a:r>
            <a:endParaRPr lang="ru-RU" sz="660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4941888"/>
            <a:ext cx="636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latin typeface="Arial" charset="0"/>
              </a:rPr>
              <a:t>3)</a:t>
            </a:r>
            <a:endParaRPr lang="ru-RU" sz="4000">
              <a:latin typeface="Arial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1700213"/>
            <a:ext cx="5688013" cy="3313112"/>
          </a:xfrm>
        </p:spPr>
        <p:txBody>
          <a:bodyPr/>
          <a:lstStyle/>
          <a:p>
            <a:pPr algn="l"/>
            <a:r>
              <a:rPr lang="en-US" sz="3600" b="1" i="1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Название </a:t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rgbClr val="FF3300"/>
                </a:solidFill>
                <a:latin typeface="Times New Roman" pitchFamily="18" charset="0"/>
              </a:rPr>
              <a:t>“мнимые числа”</a:t>
            </a:r>
            <a:br>
              <a:rPr lang="ru-RU" sz="3600" b="1" i="1">
                <a:solidFill>
                  <a:srgbClr val="FF3300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 ввёл французский </a:t>
            </a:r>
            <a:r>
              <a:rPr lang="en-US" sz="3600" b="1" i="1">
                <a:solidFill>
                  <a:schemeClr val="tx1"/>
                </a:solidFill>
                <a:latin typeface="Times New Roman" pitchFamily="18" charset="0"/>
              </a:rPr>
              <a:t>         </a:t>
            </a: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>математик и философ </a:t>
            </a:r>
            <a:r>
              <a:rPr lang="en-US" sz="3600" b="1" i="1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600" b="1" i="1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3600" b="1" i="1">
                <a:solidFill>
                  <a:srgbClr val="FF3300"/>
                </a:solidFill>
                <a:latin typeface="Times New Roman" pitchFamily="18" charset="0"/>
              </a:rPr>
              <a:t>Р. Декарт</a:t>
            </a: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3600" b="1" i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>
                <a:solidFill>
                  <a:schemeClr val="tx1"/>
                </a:solidFill>
              </a:rPr>
              <a:t/>
            </a:r>
            <a:br>
              <a:rPr lang="ru-RU" sz="1800">
                <a:solidFill>
                  <a:schemeClr val="tx1"/>
                </a:solidFill>
              </a:rPr>
            </a:b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68313" y="692150"/>
            <a:ext cx="2312987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в 1637</a:t>
            </a:r>
          </a:p>
          <a:p>
            <a:pPr algn="ctr"/>
            <a:r>
              <a:rPr lang="ru-RU" sz="5400" b="1" i="1">
                <a:solidFill>
                  <a:srgbClr val="FF3300"/>
                </a:solidFill>
                <a:latin typeface="Arial" charset="0"/>
              </a:rPr>
              <a:t>году</a:t>
            </a:r>
          </a:p>
        </p:txBody>
      </p:sp>
      <p:pic>
        <p:nvPicPr>
          <p:cNvPr id="23567" name="Picture 15" descr="photo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2781300"/>
            <a:ext cx="3040062" cy="3384550"/>
          </a:xfrm>
          <a:noFill/>
          <a:ln w="76200" cmpd="tri">
            <a:solidFill>
              <a:srgbClr val="990033"/>
            </a:solidFill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Степени мнимой единицы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4381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6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580063" y="0"/>
          <a:ext cx="12954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Формула" r:id="rId3" imgW="1930320" imgH="1904760" progId="Equation.3">
                  <p:embed/>
                </p:oleObj>
              </mc:Choice>
              <mc:Fallback>
                <p:oleObj name="Формула" r:id="rId3" imgW="1930320" imgH="190476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2648" r="85300" b="78067"/>
                      <a:stretch>
                        <a:fillRect/>
                      </a:stretch>
                    </p:blipFill>
                    <p:spPr bwMode="auto">
                      <a:xfrm>
                        <a:off x="5580063" y="0"/>
                        <a:ext cx="1295400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0" y="1052513"/>
          <a:ext cx="1258888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8" name="Формула" r:id="rId5" imgW="1930320" imgH="1904760" progId="Equation.3">
                  <p:embed/>
                </p:oleObj>
              </mc:Choice>
              <mc:Fallback>
                <p:oleObj name="Формула" r:id="rId5" imgW="1930320" imgH="19047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5804" r="86522" b="63947"/>
                      <a:stretch>
                        <a:fillRect/>
                      </a:stretch>
                    </p:blipFill>
                    <p:spPr bwMode="auto">
                      <a:xfrm>
                        <a:off x="0" y="1052513"/>
                        <a:ext cx="1258888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2" name="Object 1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331913" y="1844675"/>
          <a:ext cx="1368425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9" name="Формула" r:id="rId7" imgW="1930320" imgH="1904760" progId="Equation.3">
                  <p:embed/>
                </p:oleObj>
              </mc:Choice>
              <mc:Fallback>
                <p:oleObj name="Формула" r:id="rId7" imgW="1930320" imgH="190476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566" t="37074" r="70468" b="50681"/>
                      <a:stretch>
                        <a:fillRect/>
                      </a:stretch>
                    </p:blipFill>
                    <p:spPr bwMode="auto">
                      <a:xfrm>
                        <a:off x="1331913" y="1844675"/>
                        <a:ext cx="1368425" cy="134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5" name="Object 19"/>
          <p:cNvGraphicFramePr>
            <a:graphicFrameLocks noChangeAspect="1"/>
          </p:cNvGraphicFramePr>
          <p:nvPr/>
        </p:nvGraphicFramePr>
        <p:xfrm>
          <a:off x="0" y="2924175"/>
          <a:ext cx="14763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Формула" r:id="rId9" imgW="1930320" imgH="1904760" progId="Equation.3">
                  <p:embed/>
                </p:oleObj>
              </mc:Choice>
              <mc:Fallback>
                <p:oleObj name="Формула" r:id="rId9" imgW="1930320" imgH="19047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51117" r="86559" b="38745"/>
                      <a:stretch>
                        <a:fillRect/>
                      </a:stretch>
                    </p:blipFill>
                    <p:spPr bwMode="auto">
                      <a:xfrm>
                        <a:off x="0" y="2924175"/>
                        <a:ext cx="1476375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6" name="Object 20"/>
          <p:cNvGraphicFramePr>
            <a:graphicFrameLocks noChangeAspect="1"/>
          </p:cNvGraphicFramePr>
          <p:nvPr/>
        </p:nvGraphicFramePr>
        <p:xfrm>
          <a:off x="0" y="3789363"/>
          <a:ext cx="154781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Формула" r:id="rId11" imgW="1930320" imgH="1904760" progId="Equation.3">
                  <p:embed/>
                </p:oleObj>
              </mc:Choice>
              <mc:Fallback>
                <p:oleObj name="Формула" r:id="rId11" imgW="1930320" imgH="190476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3849" r="86194" b="26559"/>
                      <a:stretch>
                        <a:fillRect/>
                      </a:stretch>
                    </p:blipFill>
                    <p:spPr bwMode="auto">
                      <a:xfrm>
                        <a:off x="0" y="3789363"/>
                        <a:ext cx="1547813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0" y="4724400"/>
          <a:ext cx="161925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Формула" r:id="rId13" imgW="1930320" imgH="1904760" progId="Equation.3">
                  <p:embed/>
                </p:oleObj>
              </mc:Choice>
              <mc:Fallback>
                <p:oleObj name="Формула" r:id="rId13" imgW="1930320" imgH="190476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76967" r="85893" b="13063"/>
                      <a:stretch>
                        <a:fillRect/>
                      </a:stretch>
                    </p:blipFill>
                    <p:spPr bwMode="auto">
                      <a:xfrm>
                        <a:off x="0" y="4724400"/>
                        <a:ext cx="1619250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8" name="Object 22"/>
          <p:cNvGraphicFramePr>
            <a:graphicFrameLocks noChangeAspect="1"/>
          </p:cNvGraphicFramePr>
          <p:nvPr/>
        </p:nvGraphicFramePr>
        <p:xfrm>
          <a:off x="0" y="5876925"/>
          <a:ext cx="154781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Формула" r:id="rId15" imgW="1930320" imgH="1904760" progId="Equation.3">
                  <p:embed/>
                </p:oleObj>
              </mc:Choice>
              <mc:Fallback>
                <p:oleObj name="Формула" r:id="rId15" imgW="1930320" imgH="190476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90848" r="86284" b="340"/>
                      <a:stretch>
                        <a:fillRect/>
                      </a:stretch>
                    </p:blipFill>
                    <p:spPr bwMode="auto">
                      <a:xfrm>
                        <a:off x="0" y="5876925"/>
                        <a:ext cx="1547813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0" name="Object 24"/>
          <p:cNvGraphicFramePr>
            <a:graphicFrameLocks noChangeAspect="1"/>
          </p:cNvGraphicFramePr>
          <p:nvPr/>
        </p:nvGraphicFramePr>
        <p:xfrm>
          <a:off x="8604250" y="2205038"/>
          <a:ext cx="3540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Формула" r:id="rId17" imgW="1930320" imgH="1904760" progId="Equation.3">
                  <p:embed/>
                </p:oleObj>
              </mc:Choice>
              <mc:Fallback>
                <p:oleObj name="Формула" r:id="rId17" imgW="1930320" imgH="190476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979" t="39691" r="2742" b="53094"/>
                      <a:stretch>
                        <a:fillRect/>
                      </a:stretch>
                    </p:blipFill>
                    <p:spPr bwMode="auto">
                      <a:xfrm>
                        <a:off x="8604250" y="2205038"/>
                        <a:ext cx="354013" cy="936625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1" name="Object 25"/>
          <p:cNvGraphicFramePr>
            <a:graphicFrameLocks noChangeAspect="1"/>
          </p:cNvGraphicFramePr>
          <p:nvPr/>
        </p:nvGraphicFramePr>
        <p:xfrm>
          <a:off x="5148263" y="1196975"/>
          <a:ext cx="88741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Формула" r:id="rId18" imgW="1930320" imgH="1904760" progId="Equation.3">
                  <p:embed/>
                </p:oleObj>
              </mc:Choice>
              <mc:Fallback>
                <p:oleObj name="Формула" r:id="rId18" imgW="1930320" imgH="190476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3590" t="27708" r="39963" b="66664"/>
                      <a:stretch>
                        <a:fillRect/>
                      </a:stretch>
                    </p:blipFill>
                    <p:spPr bwMode="auto">
                      <a:xfrm>
                        <a:off x="5148263" y="1196975"/>
                        <a:ext cx="887412" cy="719138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2" name="Object 26"/>
          <p:cNvGraphicFramePr>
            <a:graphicFrameLocks noChangeAspect="1"/>
          </p:cNvGraphicFramePr>
          <p:nvPr/>
        </p:nvGraphicFramePr>
        <p:xfrm>
          <a:off x="5508625" y="3068638"/>
          <a:ext cx="3603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6" name="Формула" r:id="rId19" imgW="1930320" imgH="1904760" progId="Equation.3">
                  <p:embed/>
                </p:oleObj>
              </mc:Choice>
              <mc:Fallback>
                <p:oleObj name="Формула" r:id="rId19" imgW="1930320" imgH="190476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9487" t="52451" r="47232" b="40239"/>
                      <a:stretch>
                        <a:fillRect/>
                      </a:stretch>
                    </p:blipFill>
                    <p:spPr bwMode="auto">
                      <a:xfrm>
                        <a:off x="5508625" y="3068638"/>
                        <a:ext cx="360363" cy="792162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3" name="Object 27"/>
          <p:cNvGraphicFramePr>
            <a:graphicFrameLocks noChangeAspect="1"/>
          </p:cNvGraphicFramePr>
          <p:nvPr/>
        </p:nvGraphicFramePr>
        <p:xfrm>
          <a:off x="7092950" y="3933825"/>
          <a:ext cx="8636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7" name="Формула" r:id="rId20" imgW="1930320" imgH="1904760" progId="Equation.3">
                  <p:embed/>
                </p:oleObj>
              </mc:Choice>
              <mc:Fallback>
                <p:oleObj name="Формула" r:id="rId20" imgW="1930320" imgH="190476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3268" t="65155" r="28392" b="26559"/>
                      <a:stretch>
                        <a:fillRect/>
                      </a:stretch>
                    </p:blipFill>
                    <p:spPr bwMode="auto">
                      <a:xfrm>
                        <a:off x="7092950" y="3933825"/>
                        <a:ext cx="863600" cy="846138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4" name="Object 28"/>
          <p:cNvGraphicFramePr>
            <a:graphicFrameLocks noChangeAspect="1"/>
          </p:cNvGraphicFramePr>
          <p:nvPr/>
        </p:nvGraphicFramePr>
        <p:xfrm>
          <a:off x="7019925" y="5013325"/>
          <a:ext cx="86518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8" name="Формула" r:id="rId21" imgW="1930320" imgH="1904760" progId="Equation.3">
                  <p:embed/>
                </p:oleObj>
              </mc:Choice>
              <mc:Fallback>
                <p:oleObj name="Формула" r:id="rId21" imgW="1930320" imgH="190476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536" t="78874" r="31708" b="13484"/>
                      <a:stretch>
                        <a:fillRect/>
                      </a:stretch>
                    </p:blipFill>
                    <p:spPr bwMode="auto">
                      <a:xfrm>
                        <a:off x="7019925" y="5013325"/>
                        <a:ext cx="865188" cy="841375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5" name="Object 29"/>
          <p:cNvGraphicFramePr>
            <a:graphicFrameLocks noChangeAspect="1"/>
          </p:cNvGraphicFramePr>
          <p:nvPr/>
        </p:nvGraphicFramePr>
        <p:xfrm>
          <a:off x="6084888" y="5949950"/>
          <a:ext cx="59531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9" name="Формула" r:id="rId22" imgW="1930320" imgH="1904760" progId="Equation.3">
                  <p:embed/>
                </p:oleObj>
              </mc:Choice>
              <mc:Fallback>
                <p:oleObj name="Формула" r:id="rId22" imgW="1930320" imgH="190476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3273" t="92145" r="41634" b="1595"/>
                      <a:stretch>
                        <a:fillRect/>
                      </a:stretch>
                    </p:blipFill>
                    <p:spPr bwMode="auto">
                      <a:xfrm>
                        <a:off x="6084888" y="5949950"/>
                        <a:ext cx="595312" cy="722313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6" name="Object 30"/>
          <p:cNvGraphicFramePr>
            <a:graphicFrameLocks noChangeAspect="1"/>
          </p:cNvGraphicFramePr>
          <p:nvPr/>
        </p:nvGraphicFramePr>
        <p:xfrm>
          <a:off x="7092950" y="188913"/>
          <a:ext cx="7191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0" name="Формула" r:id="rId23" imgW="1930320" imgH="1904760" progId="Equation.3">
                  <p:embed/>
                </p:oleObj>
              </mc:Choice>
              <mc:Fallback>
                <p:oleObj name="Формула" r:id="rId23" imgW="1930320" imgH="190476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719" t="13956" r="77121" b="77563"/>
                      <a:stretch>
                        <a:fillRect/>
                      </a:stretch>
                    </p:blipFill>
                    <p:spPr bwMode="auto">
                      <a:xfrm>
                        <a:off x="7092950" y="188913"/>
                        <a:ext cx="719138" cy="936625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7" name="Object 3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47813" y="0"/>
          <a:ext cx="16557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1" name="Формула" r:id="rId24" imgW="330120" imgH="203040" progId="Equation.3">
                  <p:embed/>
                </p:oleObj>
              </mc:Choice>
              <mc:Fallback>
                <p:oleObj name="Формула" r:id="rId24" imgW="330120" imgH="20304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4218" r="23366" b="9917"/>
                      <a:stretch>
                        <a:fillRect/>
                      </a:stretch>
                    </p:blipFill>
                    <p:spPr bwMode="auto">
                      <a:xfrm>
                        <a:off x="1547813" y="0"/>
                        <a:ext cx="1655762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8" name="Object 32"/>
          <p:cNvGraphicFramePr>
            <a:graphicFrameLocks noChangeAspect="1"/>
          </p:cNvGraphicFramePr>
          <p:nvPr/>
        </p:nvGraphicFramePr>
        <p:xfrm>
          <a:off x="3276600" y="188913"/>
          <a:ext cx="64928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2" name="Формула" r:id="rId26" imgW="330120" imgH="203040" progId="Equation.3">
                  <p:embed/>
                </p:oleObj>
              </mc:Choice>
              <mc:Fallback>
                <p:oleObj name="Формула" r:id="rId26" imgW="330120" imgH="20304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329" t="29088" b="13141"/>
                      <a:stretch>
                        <a:fillRect/>
                      </a:stretch>
                    </p:blipFill>
                    <p:spPr bwMode="auto">
                      <a:xfrm>
                        <a:off x="3276600" y="188913"/>
                        <a:ext cx="649288" cy="865187"/>
                      </a:xfrm>
                      <a:prstGeom prst="rect">
                        <a:avLst/>
                      </a:prstGeom>
                      <a:noFill/>
                      <a:ln w="57150" cmpd="thinThick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0" name="Object 34"/>
          <p:cNvGraphicFramePr>
            <a:graphicFrameLocks noChangeAspect="1"/>
          </p:cNvGraphicFramePr>
          <p:nvPr/>
        </p:nvGraphicFramePr>
        <p:xfrm>
          <a:off x="2843213" y="1052513"/>
          <a:ext cx="2195512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3" name="Формула" r:id="rId27" imgW="1930320" imgH="1904760" progId="Equation.3">
                  <p:embed/>
                </p:oleObj>
              </mc:Choice>
              <mc:Fallback>
                <p:oleObj name="Формула" r:id="rId27" imgW="1930320" imgH="190476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9301" t="25804" r="47192" b="63947"/>
                      <a:stretch>
                        <a:fillRect/>
                      </a:stretch>
                    </p:blipFill>
                    <p:spPr bwMode="auto">
                      <a:xfrm>
                        <a:off x="2843213" y="1052513"/>
                        <a:ext cx="2195512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1" name="Object 35"/>
          <p:cNvGraphicFramePr>
            <a:graphicFrameLocks noChangeAspect="1"/>
          </p:cNvGraphicFramePr>
          <p:nvPr/>
        </p:nvGraphicFramePr>
        <p:xfrm>
          <a:off x="1476375" y="1052513"/>
          <a:ext cx="14398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4" name="Формула" r:id="rId28" imgW="1930320" imgH="1904760" progId="Equation.3">
                  <p:embed/>
                </p:oleObj>
              </mc:Choice>
              <mc:Fallback>
                <p:oleObj name="Формула" r:id="rId28" imgW="1930320" imgH="190476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651" t="25804" r="69933" b="66219"/>
                      <a:stretch>
                        <a:fillRect/>
                      </a:stretch>
                    </p:blipFill>
                    <p:spPr bwMode="auto">
                      <a:xfrm>
                        <a:off x="1476375" y="1052513"/>
                        <a:ext cx="14398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3" name="Object 37"/>
          <p:cNvGraphicFramePr>
            <a:graphicFrameLocks noChangeAspect="1"/>
          </p:cNvGraphicFramePr>
          <p:nvPr/>
        </p:nvGraphicFramePr>
        <p:xfrm>
          <a:off x="2627313" y="1844675"/>
          <a:ext cx="1871662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5" name="Формула" r:id="rId29" imgW="1930320" imgH="1904760" progId="Equation.3">
                  <p:embed/>
                </p:oleObj>
              </mc:Choice>
              <mc:Fallback>
                <p:oleObj name="Формула" r:id="rId29" imgW="1930320" imgH="190476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9930" t="37074" r="49600" b="50681"/>
                      <a:stretch>
                        <a:fillRect/>
                      </a:stretch>
                    </p:blipFill>
                    <p:spPr bwMode="auto">
                      <a:xfrm>
                        <a:off x="2627313" y="1844675"/>
                        <a:ext cx="1871662" cy="134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4" name="Object 38"/>
          <p:cNvGraphicFramePr>
            <a:graphicFrameLocks noChangeAspect="1"/>
          </p:cNvGraphicFramePr>
          <p:nvPr/>
        </p:nvGraphicFramePr>
        <p:xfrm>
          <a:off x="4572000" y="1844675"/>
          <a:ext cx="1657350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6" name="Формула" r:id="rId30" imgW="1930320" imgH="1904760" progId="Equation.3">
                  <p:embed/>
                </p:oleObj>
              </mc:Choice>
              <mc:Fallback>
                <p:oleObj name="Формула" r:id="rId30" imgW="1930320" imgH="190476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0400" t="37074" r="31476" b="50681"/>
                      <a:stretch>
                        <a:fillRect/>
                      </a:stretch>
                    </p:blipFill>
                    <p:spPr bwMode="auto">
                      <a:xfrm>
                        <a:off x="4572000" y="1844675"/>
                        <a:ext cx="1657350" cy="134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5" name="Object 39"/>
          <p:cNvGraphicFramePr>
            <a:graphicFrameLocks noChangeAspect="1"/>
          </p:cNvGraphicFramePr>
          <p:nvPr/>
        </p:nvGraphicFramePr>
        <p:xfrm>
          <a:off x="6156325" y="1844675"/>
          <a:ext cx="2303463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7" name="Формула" r:id="rId31" imgW="1930320" imgH="1904760" progId="Equation.3">
                  <p:embed/>
                </p:oleObj>
              </mc:Choice>
              <mc:Fallback>
                <p:oleObj name="Формула" r:id="rId31" imgW="1930320" imgH="190476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8126" t="37074" r="6683" b="50681"/>
                      <a:stretch>
                        <a:fillRect/>
                      </a:stretch>
                    </p:blipFill>
                    <p:spPr bwMode="auto">
                      <a:xfrm>
                        <a:off x="6156325" y="1844675"/>
                        <a:ext cx="2303463" cy="134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6" name="Object 40"/>
          <p:cNvGraphicFramePr>
            <a:graphicFrameLocks noChangeAspect="1"/>
          </p:cNvGraphicFramePr>
          <p:nvPr/>
        </p:nvGraphicFramePr>
        <p:xfrm>
          <a:off x="0" y="1844675"/>
          <a:ext cx="1296988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8" name="Формула" r:id="rId32" imgW="1930320" imgH="1904760" progId="Equation.3">
                  <p:embed/>
                </p:oleObj>
              </mc:Choice>
              <mc:Fallback>
                <p:oleObj name="Формула" r:id="rId32" imgW="1930320" imgH="190476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37074" r="85815" b="50681"/>
                      <a:stretch>
                        <a:fillRect/>
                      </a:stretch>
                    </p:blipFill>
                    <p:spPr bwMode="auto">
                      <a:xfrm>
                        <a:off x="0" y="1844675"/>
                        <a:ext cx="1296988" cy="134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7" name="Object 41"/>
          <p:cNvGraphicFramePr>
            <a:graphicFrameLocks noChangeAspect="1"/>
          </p:cNvGraphicFramePr>
          <p:nvPr/>
        </p:nvGraphicFramePr>
        <p:xfrm>
          <a:off x="1547813" y="2924175"/>
          <a:ext cx="21605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9" name="Формула" r:id="rId33" imgW="1930320" imgH="1904760" progId="Equation.3">
                  <p:embed/>
                </p:oleObj>
              </mc:Choice>
              <mc:Fallback>
                <p:oleObj name="Формула" r:id="rId33" imgW="1930320" imgH="190476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774" t="51117" r="66556" b="38745"/>
                      <a:stretch>
                        <a:fillRect/>
                      </a:stretch>
                    </p:blipFill>
                    <p:spPr bwMode="auto">
                      <a:xfrm>
                        <a:off x="1547813" y="2924175"/>
                        <a:ext cx="2160587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8" name="Object 42"/>
          <p:cNvGraphicFramePr>
            <a:graphicFrameLocks noChangeAspect="1"/>
          </p:cNvGraphicFramePr>
          <p:nvPr/>
        </p:nvGraphicFramePr>
        <p:xfrm>
          <a:off x="3563938" y="2924175"/>
          <a:ext cx="18367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" name="Формула" r:id="rId34" imgW="1930320" imgH="1904760" progId="Equation.3">
                  <p:embed/>
                </p:oleObj>
              </mc:Choice>
              <mc:Fallback>
                <p:oleObj name="Формула" r:id="rId34" imgW="1930320" imgH="190476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3429" t="51117" r="49849" b="38745"/>
                      <a:stretch>
                        <a:fillRect/>
                      </a:stretch>
                    </p:blipFill>
                    <p:spPr bwMode="auto">
                      <a:xfrm>
                        <a:off x="3563938" y="2924175"/>
                        <a:ext cx="1836737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9" name="Object 43"/>
          <p:cNvGraphicFramePr>
            <a:graphicFrameLocks noChangeAspect="1"/>
          </p:cNvGraphicFramePr>
          <p:nvPr/>
        </p:nvGraphicFramePr>
        <p:xfrm>
          <a:off x="5580063" y="3789363"/>
          <a:ext cx="14017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" name="Формула" r:id="rId35" imgW="1930320" imgH="1904760" progId="Equation.3">
                  <p:embed/>
                </p:oleObj>
              </mc:Choice>
              <mc:Fallback>
                <p:oleObj name="Формула" r:id="rId35" imgW="1930320" imgH="190476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0113" t="63849" r="37384" b="26559"/>
                      <a:stretch>
                        <a:fillRect/>
                      </a:stretch>
                    </p:blipFill>
                    <p:spPr bwMode="auto">
                      <a:xfrm>
                        <a:off x="5580063" y="3789363"/>
                        <a:ext cx="140176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0" name="Object 44"/>
          <p:cNvGraphicFramePr>
            <a:graphicFrameLocks noChangeAspect="1"/>
          </p:cNvGraphicFramePr>
          <p:nvPr/>
        </p:nvGraphicFramePr>
        <p:xfrm>
          <a:off x="3708400" y="3933825"/>
          <a:ext cx="180022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Формула" r:id="rId36" imgW="1930320" imgH="1904760" progId="Equation.3">
                  <p:embed/>
                </p:oleObj>
              </mc:Choice>
              <mc:Fallback>
                <p:oleObj name="Формула" r:id="rId36" imgW="1930320" imgH="190476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2767" t="65155" r="51175" b="26559"/>
                      <a:stretch>
                        <a:fillRect/>
                      </a:stretch>
                    </p:blipFill>
                    <p:spPr bwMode="auto">
                      <a:xfrm>
                        <a:off x="3708400" y="3933825"/>
                        <a:ext cx="1800225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1" name="Object 45"/>
          <p:cNvGraphicFramePr>
            <a:graphicFrameLocks noChangeAspect="1"/>
          </p:cNvGraphicFramePr>
          <p:nvPr/>
        </p:nvGraphicFramePr>
        <p:xfrm>
          <a:off x="1547813" y="3789363"/>
          <a:ext cx="20161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" name="Формула" r:id="rId37" imgW="1930320" imgH="1904760" progId="Equation.3">
                  <p:embed/>
                </p:oleObj>
              </mc:Choice>
              <mc:Fallback>
                <p:oleObj name="Формула" r:id="rId37" imgW="1930320" imgH="190476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521" t="63849" r="66559" b="26559"/>
                      <a:stretch>
                        <a:fillRect/>
                      </a:stretch>
                    </p:blipFill>
                    <p:spPr bwMode="auto">
                      <a:xfrm>
                        <a:off x="1547813" y="3789363"/>
                        <a:ext cx="201612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2" name="Object 46"/>
          <p:cNvGraphicFramePr>
            <a:graphicFrameLocks noChangeAspect="1"/>
          </p:cNvGraphicFramePr>
          <p:nvPr/>
        </p:nvGraphicFramePr>
        <p:xfrm>
          <a:off x="3779838" y="4652963"/>
          <a:ext cx="3059112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" name="Формула" r:id="rId38" imgW="1930320" imgH="1904760" progId="Equation.3">
                  <p:embed/>
                </p:oleObj>
              </mc:Choice>
              <mc:Fallback>
                <p:oleObj name="Формула" r:id="rId38" imgW="1930320" imgH="190476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3885" t="76967" r="39464" b="13063"/>
                      <a:stretch>
                        <a:fillRect/>
                      </a:stretch>
                    </p:blipFill>
                    <p:spPr bwMode="auto">
                      <a:xfrm>
                        <a:off x="3779838" y="4652963"/>
                        <a:ext cx="3059112" cy="112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3" name="Object 47"/>
          <p:cNvGraphicFramePr>
            <a:graphicFrameLocks noChangeAspect="1"/>
          </p:cNvGraphicFramePr>
          <p:nvPr/>
        </p:nvGraphicFramePr>
        <p:xfrm>
          <a:off x="1547813" y="4652963"/>
          <a:ext cx="2159000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" name="Формула" r:id="rId39" imgW="1930320" imgH="1904760" progId="Equation.3">
                  <p:embed/>
                </p:oleObj>
              </mc:Choice>
              <mc:Fallback>
                <p:oleObj name="Формула" r:id="rId39" imgW="1930320" imgH="190476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439" t="76967" r="66751" b="13063"/>
                      <a:stretch>
                        <a:fillRect/>
                      </a:stretch>
                    </p:blipFill>
                    <p:spPr bwMode="auto">
                      <a:xfrm>
                        <a:off x="1547813" y="4652963"/>
                        <a:ext cx="2159000" cy="112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4" name="Object 48"/>
          <p:cNvGraphicFramePr>
            <a:graphicFrameLocks noChangeAspect="1"/>
          </p:cNvGraphicFramePr>
          <p:nvPr/>
        </p:nvGraphicFramePr>
        <p:xfrm>
          <a:off x="1476375" y="5876925"/>
          <a:ext cx="230346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6" name="Формула" r:id="rId40" imgW="1930320" imgH="1904760" progId="Equation.3">
                  <p:embed/>
                </p:oleObj>
              </mc:Choice>
              <mc:Fallback>
                <p:oleObj name="Формула" r:id="rId40" imgW="1930320" imgH="190476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716" t="90848" r="65872" b="340"/>
                      <a:stretch>
                        <a:fillRect/>
                      </a:stretch>
                    </p:blipFill>
                    <p:spPr bwMode="auto">
                      <a:xfrm>
                        <a:off x="1476375" y="5876925"/>
                        <a:ext cx="2303463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5" name="Object 49"/>
          <p:cNvGraphicFramePr>
            <a:graphicFrameLocks noChangeAspect="1"/>
          </p:cNvGraphicFramePr>
          <p:nvPr/>
        </p:nvGraphicFramePr>
        <p:xfrm>
          <a:off x="3563938" y="5876925"/>
          <a:ext cx="2376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7" name="Формула" r:id="rId41" imgW="1930320" imgH="1904760" progId="Equation.3">
                  <p:embed/>
                </p:oleObj>
              </mc:Choice>
              <mc:Fallback>
                <p:oleObj name="Формула" r:id="rId41" imgW="1930320" imgH="190476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2863" t="90848" r="46078" b="340"/>
                      <a:stretch>
                        <a:fillRect/>
                      </a:stretch>
                    </p:blipFill>
                    <p:spPr bwMode="auto">
                      <a:xfrm>
                        <a:off x="3563938" y="5876925"/>
                        <a:ext cx="2376487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73CD-F88C-461A-B1BC-2308CFADDE9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5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3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9500"/>
                            </p:stCondLst>
                            <p:childTnLst>
                              <p:par>
                                <p:cTn id="6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3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3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30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9500"/>
                            </p:stCondLst>
                            <p:childTnLst>
                              <p:par>
                                <p:cTn id="8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3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30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6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30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9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30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2500"/>
                            </p:stCondLst>
                            <p:childTnLst>
                              <p:par>
                                <p:cTn id="10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3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3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6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30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9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30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2500"/>
                            </p:stCondLst>
                            <p:childTnLst>
                              <p:par>
                                <p:cTn id="1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3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3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6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3000"/>
                                        <p:tgtEl>
                                          <p:spTgt spid="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9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30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2500"/>
                            </p:stCondLst>
                            <p:childTnLst>
                              <p:par>
                                <p:cTn id="1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23850" y="650875"/>
            <a:ext cx="8820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440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85720" y="0"/>
            <a:ext cx="10429948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4400" i="1" dirty="0">
                <a:solidFill>
                  <a:srgbClr val="0000FF"/>
                </a:solidFill>
                <a:cs typeface="Times New Roman" pitchFamily="18" charset="0"/>
              </a:rPr>
              <a:t>Значения </a:t>
            </a:r>
            <a:r>
              <a:rPr lang="ru-RU" sz="4400" i="1" dirty="0" smtClean="0">
                <a:solidFill>
                  <a:srgbClr val="0000FF"/>
                </a:solidFill>
                <a:cs typeface="Times New Roman" pitchFamily="18" charset="0"/>
              </a:rPr>
              <a:t>степеней</a:t>
            </a:r>
            <a:r>
              <a:rPr lang="ru-RU" sz="44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ru-RU" sz="4400" i="1" dirty="0" smtClean="0">
                <a:solidFill>
                  <a:srgbClr val="0000FF"/>
                </a:solidFill>
                <a:cs typeface="Times New Roman" pitchFamily="18" charset="0"/>
              </a:rPr>
              <a:t>повторяются </a:t>
            </a:r>
            <a:r>
              <a:rPr lang="ru-RU" sz="4400" i="1" dirty="0">
                <a:solidFill>
                  <a:srgbClr val="0000FF"/>
                </a:solidFill>
                <a:cs typeface="Times New Roman" pitchFamily="18" charset="0"/>
              </a:rPr>
              <a:t>с </a:t>
            </a:r>
            <a:r>
              <a:rPr lang="ru-RU" sz="4400" i="1" dirty="0" smtClean="0">
                <a:solidFill>
                  <a:srgbClr val="0000FF"/>
                </a:solidFill>
                <a:cs typeface="Times New Roman" pitchFamily="18" charset="0"/>
              </a:rPr>
              <a:t>периодом, равным</a:t>
            </a:r>
            <a:r>
              <a:rPr lang="ru-RU" sz="4400" i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4400" i="1" dirty="0">
                <a:solidFill>
                  <a:srgbClr val="C00000"/>
                </a:solidFill>
                <a:cs typeface="Times New Roman" pitchFamily="18" charset="0"/>
              </a:rPr>
              <a:t>4.</a:t>
            </a:r>
          </a:p>
          <a:p>
            <a:endParaRPr lang="ru-RU" sz="48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5572140"/>
            <a:ext cx="3600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6000" dirty="0">
                <a:latin typeface="Arial" charset="0"/>
              </a:rPr>
              <a:t>Найдем: </a:t>
            </a:r>
          </a:p>
        </p:txBody>
      </p:sp>
      <p:graphicFrame>
        <p:nvGraphicFramePr>
          <p:cNvPr id="30729" name="Object 9"/>
          <p:cNvGraphicFramePr>
            <a:graphicFrameLocks noGrp="1" noChangeAspect="1"/>
          </p:cNvGraphicFramePr>
          <p:nvPr>
            <p:ph/>
          </p:nvPr>
        </p:nvGraphicFramePr>
        <p:xfrm>
          <a:off x="4214810" y="5351474"/>
          <a:ext cx="4601753" cy="1506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Формула" r:id="rId3" imgW="698500" imgH="228600" progId="Equation.3">
                  <p:embed/>
                </p:oleObj>
              </mc:Choice>
              <mc:Fallback>
                <p:oleObj name="Формула" r:id="rId3" imgW="6985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5351474"/>
                        <a:ext cx="4601753" cy="15065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7158" y="1714488"/>
            <a:ext cx="82868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Если показатель степени делится на 4 без остатка, то значение равно </a:t>
            </a:r>
            <a:r>
              <a:rPr lang="ru-RU" sz="2800" b="1" i="1" dirty="0" smtClean="0">
                <a:solidFill>
                  <a:srgbClr val="C00000"/>
                </a:solidFill>
                <a:cs typeface="Times New Roman" pitchFamily="18" charset="0"/>
              </a:rPr>
              <a:t>1</a:t>
            </a: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Если показатель степени делится на 4 с остатком</a:t>
            </a:r>
            <a:r>
              <a:rPr lang="ru-RU" sz="2800" b="1" i="1" dirty="0" smtClean="0">
                <a:solidFill>
                  <a:srgbClr val="C00000"/>
                </a:solidFill>
                <a:cs typeface="Times New Roman" pitchFamily="18" charset="0"/>
              </a:rPr>
              <a:t> 1</a:t>
            </a: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, то значение равно</a:t>
            </a:r>
            <a:r>
              <a:rPr lang="ru-RU" sz="2800" b="1" i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cs typeface="Times New Roman" pitchFamily="18" charset="0"/>
              </a:rPr>
              <a:t>i</a:t>
            </a:r>
            <a:r>
              <a:rPr lang="ru-RU" sz="2800" b="1" i="1" dirty="0" smtClean="0">
                <a:solidFill>
                  <a:srgbClr val="C00000"/>
                </a:solidFill>
                <a:cs typeface="Times New Roman" pitchFamily="18" charset="0"/>
              </a:rPr>
              <a:t>.</a:t>
            </a:r>
            <a:endParaRPr lang="en-US" sz="2800" b="1" i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Если показатель степени делится на 4 с остатком </a:t>
            </a:r>
            <a:r>
              <a:rPr lang="en-US" sz="2800" b="1" i="1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, то значение равно</a:t>
            </a:r>
            <a:r>
              <a:rPr lang="en-US" sz="2800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cs typeface="Times New Roman" pitchFamily="18" charset="0"/>
              </a:rPr>
              <a:t>-1</a:t>
            </a:r>
            <a:r>
              <a:rPr lang="en-US" sz="2800" i="1" dirty="0" smtClean="0">
                <a:solidFill>
                  <a:srgbClr val="0000FF"/>
                </a:solidFill>
                <a:cs typeface="Times New Roman" pitchFamily="18" charset="0"/>
              </a:rPr>
              <a:t>.</a:t>
            </a:r>
          </a:p>
          <a:p>
            <a:pPr marL="514350" indent="-514350">
              <a:buFontTx/>
              <a:buAutoNum type="arabicPeriod"/>
            </a:pP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Если показатель степени делится на 4 с остатком </a:t>
            </a:r>
            <a:r>
              <a:rPr lang="en-US" sz="2800" b="1" i="1" dirty="0" smtClean="0">
                <a:solidFill>
                  <a:srgbClr val="C00000"/>
                </a:solidFill>
                <a:cs typeface="Times New Roman" pitchFamily="18" charset="0"/>
              </a:rPr>
              <a:t>3</a:t>
            </a:r>
            <a:r>
              <a:rPr lang="ru-RU" sz="2800" i="1" dirty="0" smtClean="0">
                <a:solidFill>
                  <a:srgbClr val="0000FF"/>
                </a:solidFill>
                <a:cs typeface="Times New Roman" pitchFamily="18" charset="0"/>
              </a:rPr>
              <a:t>, то значение равно</a:t>
            </a:r>
            <a:r>
              <a:rPr lang="en-US" sz="2800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cs typeface="Times New Roman" pitchFamily="18" charset="0"/>
              </a:rPr>
              <a:t>-</a:t>
            </a:r>
            <a:r>
              <a:rPr lang="en-US" sz="2800" b="1" i="1" dirty="0" err="1" smtClean="0">
                <a:solidFill>
                  <a:srgbClr val="C00000"/>
                </a:solidFill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0000FF"/>
                </a:solidFill>
                <a:cs typeface="Times New Roman" pitchFamily="18" charset="0"/>
              </a:rPr>
              <a:t>.</a:t>
            </a:r>
            <a:endParaRPr lang="ru-RU" sz="2800" b="1" i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800" b="1" i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endParaRPr lang="ru-RU" sz="48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77E5-CE1C-4216-A3CB-DDC9E90F9F8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50825" y="506413"/>
            <a:ext cx="34337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4400">
              <a:latin typeface="Arial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76200"/>
            <a:ext cx="9467850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4400" i="1">
                <a:latin typeface="Arial" charset="0"/>
              </a:rPr>
              <a:t>         </a:t>
            </a:r>
            <a:r>
              <a:rPr lang="ru-RU" sz="4800" i="1">
                <a:latin typeface="Arial" charset="0"/>
              </a:rPr>
              <a:t>Решение.</a:t>
            </a:r>
          </a:p>
          <a:p>
            <a:r>
              <a:rPr lang="en-US" sz="6000" b="1" i="1">
                <a:solidFill>
                  <a:srgbClr val="A50021"/>
                </a:solidFill>
                <a:latin typeface="Arial" charset="0"/>
              </a:rPr>
              <a:t>    </a:t>
            </a:r>
            <a:r>
              <a:rPr lang="en-US" sz="5400" b="1" i="1">
                <a:solidFill>
                  <a:srgbClr val="A50021"/>
                </a:solidFill>
              </a:rPr>
              <a:t>i</a:t>
            </a:r>
            <a:r>
              <a:rPr lang="ru-RU" sz="5400" b="1" i="1">
                <a:solidFill>
                  <a:srgbClr val="A50021"/>
                </a:solidFill>
              </a:rPr>
              <a:t> </a:t>
            </a:r>
            <a:r>
              <a:rPr lang="ru-RU" sz="5400" b="1">
                <a:solidFill>
                  <a:srgbClr val="A50021"/>
                </a:solidFill>
              </a:rPr>
              <a:t>,– 1, – </a:t>
            </a:r>
            <a:r>
              <a:rPr lang="ru-RU" sz="5400" b="1" i="1">
                <a:solidFill>
                  <a:srgbClr val="A50021"/>
                </a:solidFill>
              </a:rPr>
              <a:t>i </a:t>
            </a:r>
            <a:r>
              <a:rPr lang="ru-RU" sz="5400" b="1">
                <a:solidFill>
                  <a:srgbClr val="A50021"/>
                </a:solidFill>
              </a:rPr>
              <a:t>,  1  ,</a:t>
            </a:r>
            <a:r>
              <a:rPr lang="ru-RU" sz="6000" b="1">
                <a:solidFill>
                  <a:srgbClr val="A50021"/>
                </a:solidFill>
              </a:rPr>
              <a:t> </a:t>
            </a:r>
            <a:endParaRPr lang="en-US" sz="6000" b="1">
              <a:solidFill>
                <a:srgbClr val="A50021"/>
              </a:solidFill>
            </a:endParaRPr>
          </a:p>
          <a:p>
            <a:pPr algn="ctr"/>
            <a:r>
              <a:rPr lang="en-US" sz="5400" b="1" i="1">
                <a:solidFill>
                  <a:srgbClr val="990033"/>
                </a:solidFill>
              </a:rPr>
              <a:t>                  </a:t>
            </a:r>
            <a:r>
              <a:rPr lang="ru-RU" sz="5400" b="1" i="1">
                <a:solidFill>
                  <a:srgbClr val="990033"/>
                </a:solidFill>
              </a:rPr>
              <a:t>i</a:t>
            </a:r>
            <a:r>
              <a:rPr lang="ru-RU" sz="5400" b="1">
                <a:solidFill>
                  <a:srgbClr val="990033"/>
                </a:solidFill>
              </a:rPr>
              <a:t>, – 1, – </a:t>
            </a:r>
            <a:r>
              <a:rPr lang="ru-RU" sz="5400" b="1" i="1">
                <a:solidFill>
                  <a:srgbClr val="990033"/>
                </a:solidFill>
              </a:rPr>
              <a:t>i</a:t>
            </a:r>
            <a:r>
              <a:rPr lang="ru-RU" sz="5400" b="1">
                <a:solidFill>
                  <a:srgbClr val="990033"/>
                </a:solidFill>
              </a:rPr>
              <a:t>, 1</a:t>
            </a:r>
            <a:r>
              <a:rPr lang="ru-RU" sz="5400">
                <a:solidFill>
                  <a:srgbClr val="A50021"/>
                </a:solidFill>
              </a:rPr>
              <a:t> </a:t>
            </a:r>
            <a:r>
              <a:rPr lang="ru-RU" sz="4800">
                <a:solidFill>
                  <a:srgbClr val="A50021"/>
                </a:solidFill>
              </a:rPr>
              <a:t>и т. д.</a:t>
            </a:r>
            <a:endParaRPr lang="ru-RU" sz="2000"/>
          </a:p>
          <a:p>
            <a:r>
              <a:rPr lang="ru-RU" sz="3600" i="1">
                <a:latin typeface="Arial" charset="0"/>
              </a:rPr>
              <a:t>Имеем,</a:t>
            </a:r>
            <a:r>
              <a:rPr lang="en-US" sz="3600" i="1">
                <a:latin typeface="Arial" charset="0"/>
              </a:rPr>
              <a:t>  </a:t>
            </a:r>
            <a:r>
              <a:rPr lang="ru-RU" sz="3600">
                <a:latin typeface="Arial" charset="0"/>
              </a:rPr>
              <a:t> </a:t>
            </a:r>
            <a:r>
              <a:rPr lang="ru-RU" sz="3600" b="1">
                <a:latin typeface="Arial" charset="0"/>
              </a:rPr>
              <a:t>28 = 4×7</a:t>
            </a:r>
            <a:r>
              <a:rPr lang="ru-RU" sz="3600">
                <a:latin typeface="Arial" charset="0"/>
              </a:rPr>
              <a:t> </a:t>
            </a:r>
            <a:r>
              <a:rPr lang="ru-RU" sz="3600">
                <a:solidFill>
                  <a:srgbClr val="FF0000"/>
                </a:solidFill>
                <a:latin typeface="Arial" charset="0"/>
              </a:rPr>
              <a:t>(нет остатка)</a:t>
            </a:r>
            <a:r>
              <a:rPr lang="ru-RU" sz="3600">
                <a:latin typeface="Arial" charset="0"/>
              </a:rPr>
              <a:t>;</a:t>
            </a:r>
          </a:p>
          <a:p>
            <a:endParaRPr lang="ru-RU" sz="1200">
              <a:latin typeface="Arial" charset="0"/>
            </a:endParaRPr>
          </a:p>
          <a:p>
            <a:endParaRPr lang="ru-RU" sz="900">
              <a:latin typeface="Arial" charset="0"/>
            </a:endParaRPr>
          </a:p>
          <a:p>
            <a:r>
              <a:rPr lang="ru-RU" sz="3600">
                <a:latin typeface="Arial" charset="0"/>
              </a:rPr>
              <a:t> </a:t>
            </a:r>
            <a:r>
              <a:rPr lang="en-US" sz="3600">
                <a:latin typeface="Arial" charset="0"/>
              </a:rPr>
              <a:t>              </a:t>
            </a:r>
            <a:r>
              <a:rPr lang="ru-RU" sz="3600">
                <a:latin typeface="Arial" charset="0"/>
              </a:rPr>
              <a:t> </a:t>
            </a:r>
            <a:r>
              <a:rPr lang="ru-RU" sz="3600" b="1">
                <a:latin typeface="Arial" charset="0"/>
              </a:rPr>
              <a:t>33 = 4×8 +</a:t>
            </a:r>
            <a:r>
              <a:rPr lang="en-US" sz="3600" b="1">
                <a:latin typeface="Arial" charset="0"/>
              </a:rPr>
              <a:t> </a:t>
            </a:r>
            <a:r>
              <a:rPr lang="ru-RU" sz="3600" b="1">
                <a:latin typeface="Arial" charset="0"/>
              </a:rPr>
              <a:t> 1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  </a:t>
            </a:r>
            <a:r>
              <a:rPr lang="ru-RU" sz="3600" b="1">
                <a:latin typeface="Arial" charset="0"/>
              </a:rPr>
              <a:t>; </a:t>
            </a:r>
          </a:p>
          <a:p>
            <a:endParaRPr lang="ru-RU" sz="1200" b="1">
              <a:latin typeface="Arial" charset="0"/>
            </a:endParaRPr>
          </a:p>
          <a:p>
            <a:endParaRPr lang="ru-RU" sz="900" b="1">
              <a:latin typeface="Arial" charset="0"/>
            </a:endParaRPr>
          </a:p>
          <a:p>
            <a:r>
              <a:rPr lang="en-US" sz="3600" b="1">
                <a:latin typeface="Arial" charset="0"/>
              </a:rPr>
              <a:t>             </a:t>
            </a:r>
            <a:r>
              <a:rPr lang="ru-RU" sz="3600" b="1">
                <a:latin typeface="Arial" charset="0"/>
              </a:rPr>
              <a:t> 135 = 4×33 + </a:t>
            </a:r>
            <a:r>
              <a:rPr lang="en-US" sz="3600" b="1">
                <a:latin typeface="Arial" charset="0"/>
              </a:rPr>
              <a:t> </a:t>
            </a:r>
            <a:r>
              <a:rPr lang="ru-RU" sz="3600" b="1">
                <a:latin typeface="Arial" charset="0"/>
              </a:rPr>
              <a:t>3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  </a:t>
            </a:r>
            <a:r>
              <a:rPr lang="ru-RU" sz="3600">
                <a:latin typeface="Arial" charset="0"/>
              </a:rPr>
              <a:t>.</a:t>
            </a:r>
          </a:p>
          <a:p>
            <a:r>
              <a:rPr lang="ru-RU" sz="3600">
                <a:latin typeface="Arial" charset="0"/>
              </a:rPr>
              <a:t> </a:t>
            </a:r>
            <a:r>
              <a:rPr lang="ru-RU" sz="3200" i="1">
                <a:latin typeface="Arial" charset="0"/>
              </a:rPr>
              <a:t>Соответственно получим </a:t>
            </a:r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179388" y="5516563"/>
          <a:ext cx="8388350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Формула" r:id="rId3" imgW="1409700" imgH="228600" progId="Equation.3">
                  <p:embed/>
                </p:oleObj>
              </mc:Choice>
              <mc:Fallback>
                <p:oleObj name="Формула" r:id="rId3" imgW="14097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516563"/>
                        <a:ext cx="8388350" cy="1147762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99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7" name="Oval 13"/>
          <p:cNvSpPr>
            <a:spLocks noChangeArrowheads="1"/>
          </p:cNvSpPr>
          <p:nvPr/>
        </p:nvSpPr>
        <p:spPr bwMode="auto">
          <a:xfrm flipV="1">
            <a:off x="4427538" y="3357563"/>
            <a:ext cx="649287" cy="647700"/>
          </a:xfrm>
          <a:prstGeom prst="ellipse">
            <a:avLst/>
          </a:prstGeom>
          <a:noFill/>
          <a:ln w="381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4643438" y="4292600"/>
            <a:ext cx="647700" cy="6477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CC00"/>
              </a:solidFill>
              <a:latin typeface="Arial" charset="0"/>
            </a:endParaRPr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539750" y="908050"/>
            <a:ext cx="792163" cy="792163"/>
          </a:xfrm>
          <a:prstGeom prst="ellipse">
            <a:avLst/>
          </a:prstGeom>
          <a:noFill/>
          <a:ln w="381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2555875" y="908050"/>
            <a:ext cx="1008063" cy="936625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CC00"/>
              </a:solidFill>
              <a:latin typeface="Arial" charset="0"/>
            </a:endParaRPr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 flipH="1" flipV="1">
            <a:off x="3851275" y="981075"/>
            <a:ext cx="863600" cy="7921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77E5-CE1C-4216-A3CB-DDC9E90F9F8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17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17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17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 animBg="1"/>
      <p:bldP spid="31758" grpId="0" animBg="1"/>
      <p:bldP spid="31759" grpId="0" animBg="1"/>
      <p:bldP spid="31760" grpId="0" animBg="1"/>
      <p:bldP spid="317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29600" cy="1143000"/>
          </a:xfrm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ru-RU" sz="54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Комплексные</a:t>
            </a:r>
            <a:r>
              <a:rPr lang="en-US" sz="54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числа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68313" y="471428"/>
            <a:ext cx="7991475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3200" b="1" i="1" u="sng" dirty="0">
              <a:solidFill>
                <a:srgbClr val="A50021"/>
              </a:solidFill>
              <a:latin typeface="Arial" charset="0"/>
            </a:endParaRPr>
          </a:p>
          <a:p>
            <a:r>
              <a:rPr lang="ru-RU" sz="3200" b="1" i="1" u="sng" dirty="0">
                <a:solidFill>
                  <a:srgbClr val="A50021"/>
                </a:solidFill>
                <a:cs typeface="Times New Roman" pitchFamily="18" charset="0"/>
              </a:rPr>
              <a:t>Определение 1.</a:t>
            </a:r>
            <a:r>
              <a:rPr lang="ru-RU" sz="2800" dirty="0">
                <a:cs typeface="Times New Roman" pitchFamily="18" charset="0"/>
              </a:rPr>
              <a:t>  </a:t>
            </a:r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Числа вида</a:t>
            </a:r>
            <a:r>
              <a:rPr lang="ru-RU" sz="3200" dirty="0">
                <a:solidFill>
                  <a:srgbClr val="993300"/>
                </a:solidFill>
                <a:cs typeface="Times New Roman" pitchFamily="18" charset="0"/>
              </a:rPr>
              <a:t> </a:t>
            </a:r>
            <a:r>
              <a:rPr lang="ru-RU" sz="5400" b="1" i="1" dirty="0" err="1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ru-RU" sz="5400" b="1" dirty="0">
                <a:solidFill>
                  <a:srgbClr val="FF0000"/>
                </a:solidFill>
                <a:cs typeface="Times New Roman" pitchFamily="18" charset="0"/>
              </a:rPr>
              <a:t> + </a:t>
            </a:r>
            <a:r>
              <a:rPr lang="ru-RU" sz="5400" b="1" i="1" dirty="0" err="1">
                <a:solidFill>
                  <a:srgbClr val="FF0000"/>
                </a:solidFill>
                <a:cs typeface="Times New Roman" pitchFamily="18" charset="0"/>
              </a:rPr>
              <a:t>bi</a:t>
            </a:r>
            <a:r>
              <a:rPr lang="ru-RU" sz="5400" b="1" dirty="0">
                <a:solidFill>
                  <a:srgbClr val="FF0000"/>
                </a:solidFill>
                <a:cs typeface="Times New Roman" pitchFamily="18" charset="0"/>
              </a:rPr>
              <a:t>,</a:t>
            </a:r>
            <a:r>
              <a:rPr lang="ru-RU" sz="3200" dirty="0">
                <a:solidFill>
                  <a:srgbClr val="993300"/>
                </a:solidFill>
                <a:cs typeface="Times New Roman" pitchFamily="18" charset="0"/>
              </a:rPr>
              <a:t> </a:t>
            </a:r>
          </a:p>
          <a:p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      где </a:t>
            </a:r>
            <a:r>
              <a:rPr lang="ru-RU" sz="4000" b="1" i="1" dirty="0" err="1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 и </a:t>
            </a:r>
            <a:r>
              <a:rPr lang="ru-RU" sz="4000" b="1" i="1" dirty="0" err="1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  –  действительные числа,</a:t>
            </a:r>
          </a:p>
          <a:p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               </a:t>
            </a:r>
            <a:r>
              <a:rPr lang="ru-RU" sz="32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cs typeface="Times New Roman" pitchFamily="18" charset="0"/>
              </a:rPr>
              <a:t>i</a:t>
            </a:r>
            <a:r>
              <a:rPr lang="ru-RU" sz="3200" b="1" i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– мнимая единица, </a:t>
            </a:r>
          </a:p>
          <a:p>
            <a:r>
              <a:rPr lang="ru-RU" sz="4000" dirty="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ru-RU" sz="3200" dirty="0">
                <a:solidFill>
                  <a:srgbClr val="0000FF"/>
                </a:solidFill>
                <a:cs typeface="Times New Roman" pitchFamily="18" charset="0"/>
              </a:rPr>
              <a:t>называются</a:t>
            </a:r>
            <a:r>
              <a:rPr lang="ru-RU" sz="40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4000" i="1" dirty="0">
                <a:solidFill>
                  <a:srgbClr val="FF0000"/>
                </a:solidFill>
                <a:cs typeface="Times New Roman" pitchFamily="18" charset="0"/>
              </a:rPr>
              <a:t>комплексными</a:t>
            </a:r>
            <a:r>
              <a:rPr lang="ru-RU" sz="40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71450" y="3444975"/>
            <a:ext cx="7857536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600" i="1" dirty="0">
                <a:solidFill>
                  <a:srgbClr val="A50021"/>
                </a:solidFill>
                <a:cs typeface="Times New Roman" pitchFamily="18" charset="0"/>
              </a:rPr>
              <a:t>          </a:t>
            </a:r>
            <a:r>
              <a:rPr lang="ru-RU" sz="3600" b="1" i="1" dirty="0">
                <a:solidFill>
                  <a:srgbClr val="A50021"/>
                </a:solidFill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ru-RU" sz="3600" dirty="0">
                <a:solidFill>
                  <a:srgbClr val="FF0000"/>
                </a:solidFill>
                <a:cs typeface="Times New Roman" pitchFamily="18" charset="0"/>
              </a:rPr>
              <a:t> -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00FF"/>
                </a:solidFill>
                <a:cs typeface="Times New Roman" pitchFamily="18" charset="0"/>
              </a:rPr>
              <a:t>действительная часть </a:t>
            </a:r>
            <a:r>
              <a:rPr lang="ru-RU" sz="2400" dirty="0">
                <a:solidFill>
                  <a:srgbClr val="0000FF"/>
                </a:solidFill>
                <a:cs typeface="Times New Roman" pitchFamily="18" charset="0"/>
              </a:rPr>
              <a:t>комплексного числа,</a:t>
            </a:r>
          </a:p>
          <a:p>
            <a:r>
              <a:rPr lang="ru-RU" sz="3600" i="1" dirty="0">
                <a:solidFill>
                  <a:srgbClr val="A50021"/>
                </a:solidFill>
                <a:cs typeface="Times New Roman" pitchFamily="18" charset="0"/>
              </a:rPr>
              <a:t>        </a:t>
            </a:r>
            <a:r>
              <a:rPr lang="ru-RU" sz="3600" b="1" i="1" dirty="0" err="1">
                <a:solidFill>
                  <a:srgbClr val="FF0000"/>
                </a:solidFill>
                <a:cs typeface="Times New Roman" pitchFamily="18" charset="0"/>
              </a:rPr>
              <a:t>bi</a:t>
            </a:r>
            <a:r>
              <a:rPr lang="ru-RU" sz="3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00FF"/>
                </a:solidFill>
                <a:cs typeface="Times New Roman" pitchFamily="18" charset="0"/>
              </a:rPr>
              <a:t>мнимая часть</a:t>
            </a:r>
            <a:r>
              <a:rPr lang="ru-RU" sz="2400" dirty="0">
                <a:solidFill>
                  <a:srgbClr val="0000FF"/>
                </a:solidFill>
                <a:cs typeface="Times New Roman" pitchFamily="18" charset="0"/>
              </a:rPr>
              <a:t> комплексного числа, </a:t>
            </a:r>
          </a:p>
          <a:p>
            <a:r>
              <a:rPr lang="ru-RU" sz="3600" i="1" dirty="0">
                <a:solidFill>
                  <a:srgbClr val="A50021"/>
                </a:solidFill>
                <a:cs typeface="Times New Roman" pitchFamily="18" charset="0"/>
              </a:rPr>
              <a:t>      </a:t>
            </a:r>
            <a:r>
              <a:rPr lang="ru-RU" sz="3600" b="1" i="1" dirty="0" err="1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ru-RU" sz="3600" dirty="0">
                <a:solidFill>
                  <a:srgbClr val="FF0000"/>
                </a:solidFill>
                <a:cs typeface="Times New Roman" pitchFamily="18" charset="0"/>
              </a:rPr>
              <a:t> –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00FF"/>
                </a:solidFill>
                <a:cs typeface="Times New Roman" pitchFamily="18" charset="0"/>
              </a:rPr>
              <a:t>коэффициентом при мнимой части</a:t>
            </a:r>
            <a:r>
              <a:rPr lang="ru-RU" sz="2400" dirty="0" smtClean="0">
                <a:solidFill>
                  <a:srgbClr val="0000FF"/>
                </a:solidFill>
                <a:cs typeface="Times New Roman" pitchFamily="18" charset="0"/>
              </a:rPr>
              <a:t>.</a:t>
            </a:r>
          </a:p>
          <a:p>
            <a:endParaRPr lang="ru-RU" sz="2400" dirty="0" smtClean="0">
              <a:solidFill>
                <a:srgbClr val="0000FF"/>
              </a:solidFill>
              <a:latin typeface="Arial" charset="0"/>
            </a:endParaRPr>
          </a:p>
          <a:p>
            <a:r>
              <a:rPr lang="ru-RU" sz="2400" dirty="0" smtClean="0">
                <a:solidFill>
                  <a:srgbClr val="0000FF"/>
                </a:solidFill>
                <a:latin typeface="Arial" charset="0"/>
              </a:rPr>
              <a:t>Обозначение - </a:t>
            </a:r>
            <a:r>
              <a:rPr lang="en-US" sz="4400" dirty="0" smtClean="0">
                <a:solidFill>
                  <a:srgbClr val="FF0000"/>
                </a:solidFill>
                <a:cs typeface="Times New Roman" pitchFamily="18" charset="0"/>
              </a:rPr>
              <a:t>z</a:t>
            </a:r>
            <a:endParaRPr lang="ru-RU" sz="4400" dirty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191-59A3-4C8B-BF1D-8393E6001FA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3491</TotalTime>
  <Words>962</Words>
  <Application>Microsoft Office PowerPoint</Application>
  <PresentationFormat>Экран (4:3)</PresentationFormat>
  <Paragraphs>246</Paragraphs>
  <Slides>36</Slides>
  <Notes>0</Notes>
  <HiddenSlides>6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Times New Roman</vt:lpstr>
      <vt:lpstr>Оформление по умолчанию</vt:lpstr>
      <vt:lpstr>Формула</vt:lpstr>
      <vt:lpstr>CorelDRAW CMX</vt:lpstr>
      <vt:lpstr>Equation</vt:lpstr>
      <vt:lpstr>Документ</vt:lpstr>
      <vt:lpstr>Презентация PowerPoint</vt:lpstr>
      <vt:lpstr>Презентация PowerPoint</vt:lpstr>
      <vt:lpstr>Решите уравнение:</vt:lpstr>
      <vt:lpstr> Название  “мнимые числа”  ввёл французский          математик и философ   Р. Декарт   </vt:lpstr>
      <vt:lpstr>Степени мнимой единицы</vt:lpstr>
      <vt:lpstr>Презентация PowerPoint</vt:lpstr>
      <vt:lpstr>Презентация PowerPoint</vt:lpstr>
      <vt:lpstr>Презентация PowerPoint</vt:lpstr>
      <vt:lpstr>Комплексные числа </vt:lpstr>
      <vt:lpstr>a + bi = c + di, если      a = c  и  b = d. </vt:lpstr>
      <vt:lpstr>Найти x и y  из равенства:  3y + 5хi = 15 – 7i </vt:lpstr>
      <vt:lpstr>Действия над комплексными числами.</vt:lpstr>
      <vt:lpstr>(а+bi) </vt:lpstr>
      <vt:lpstr>Выполните действия:</vt:lpstr>
      <vt:lpstr>Выполните действие</vt:lpstr>
      <vt:lpstr>Умножение</vt:lpstr>
      <vt:lpstr>Выполните действия:</vt:lpstr>
      <vt:lpstr>Два комплексных числа называются сопряженными, если они отличаются друг от друга только знаками перед мнимой частью.       z1= a+bi  и  z2=a-bi  Например:       z1= 2+3i  и  z2=2-3i  </vt:lpstr>
      <vt:lpstr>Деление комплексных чисел.</vt:lpstr>
      <vt:lpstr>Деление</vt:lpstr>
      <vt:lpstr>Презентация PowerPoint</vt:lpstr>
      <vt:lpstr>В XVI  веке</vt:lpstr>
      <vt:lpstr>Презентация PowerPoint</vt:lpstr>
      <vt:lpstr>Презентация PowerPoint</vt:lpstr>
      <vt:lpstr> один из крупнейших  математиков   XVIII века –  Л. Эйлер   предложил использовать  первую букву   французского слова  imaginare (мнимый)  для обозначения</vt:lpstr>
      <vt:lpstr>Презентация PowerPoint</vt:lpstr>
      <vt:lpstr>Презентация PowerPoint</vt:lpstr>
      <vt:lpstr>Применяются         при  конструировании           ракет и    самолетов</vt:lpstr>
      <vt:lpstr>При вычерчивании географических карт</vt:lpstr>
      <vt:lpstr>В исследовании                       течения  воды,                        а также                          во многих                            других науках.</vt:lpstr>
      <vt:lpstr>Решение.  Согласно условию равенства комплексных чисел имеем  3y = 15, 5x = – 7.               Отсюда</vt:lpstr>
      <vt:lpstr>Презентация PowerPoint</vt:lpstr>
      <vt:lpstr>Презентация PowerPoint</vt:lpstr>
      <vt:lpstr>Презентация PowerPoint</vt:lpstr>
      <vt:lpstr>Домашняя работа</vt:lpstr>
      <vt:lpstr>Домашняя работа</vt:lpstr>
    </vt:vector>
  </TitlesOfParts>
  <Company>RUODEP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Комплексные числа</dc:title>
  <dc:creator>uchit</dc:creator>
  <cp:lastModifiedBy>Ирина Медведева</cp:lastModifiedBy>
  <cp:revision>138</cp:revision>
  <dcterms:created xsi:type="dcterms:W3CDTF">2006-02-08T12:50:46Z</dcterms:created>
  <dcterms:modified xsi:type="dcterms:W3CDTF">2023-11-16T14:49:20Z</dcterms:modified>
</cp:coreProperties>
</file>